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3" r:id="rId2"/>
    <p:sldId id="282" r:id="rId3"/>
    <p:sldId id="284" r:id="rId4"/>
    <p:sldId id="291" r:id="rId5"/>
    <p:sldId id="294" r:id="rId6"/>
    <p:sldId id="296" r:id="rId7"/>
    <p:sldId id="302" r:id="rId8"/>
    <p:sldId id="297" r:id="rId9"/>
    <p:sldId id="268" r:id="rId10"/>
    <p:sldId id="298" r:id="rId11"/>
    <p:sldId id="271" r:id="rId12"/>
    <p:sldId id="299" r:id="rId13"/>
    <p:sldId id="288" r:id="rId14"/>
    <p:sldId id="289" r:id="rId15"/>
    <p:sldId id="292" r:id="rId16"/>
    <p:sldId id="277" r:id="rId17"/>
    <p:sldId id="257" r:id="rId18"/>
    <p:sldId id="285" r:id="rId19"/>
    <p:sldId id="300" r:id="rId20"/>
    <p:sldId id="303" r:id="rId21"/>
    <p:sldId id="30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DF96D7F-2E6C-4694-81FD-CF8BFE5EEC26}">
          <p14:sldIdLst/>
        </p14:section>
        <p14:section name="Untitled Section" id="{D2D47247-1797-4ED1-AFB5-F43F78B2E86E}">
          <p14:sldIdLst>
            <p14:sldId id="293"/>
            <p14:sldId id="282"/>
            <p14:sldId id="284"/>
            <p14:sldId id="291"/>
            <p14:sldId id="294"/>
            <p14:sldId id="296"/>
            <p14:sldId id="302"/>
            <p14:sldId id="297"/>
            <p14:sldId id="268"/>
            <p14:sldId id="298"/>
            <p14:sldId id="271"/>
            <p14:sldId id="299"/>
            <p14:sldId id="288"/>
            <p14:sldId id="289"/>
            <p14:sldId id="292"/>
            <p14:sldId id="277"/>
            <p14:sldId id="257"/>
            <p14:sldId id="285"/>
            <p14:sldId id="300"/>
            <p14:sldId id="303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3159A2"/>
    <a:srgbClr val="0076FE"/>
    <a:srgbClr val="D6A300"/>
    <a:srgbClr val="FFFFFF"/>
    <a:srgbClr val="0B70F1"/>
    <a:srgbClr val="3F3F3F"/>
    <a:srgbClr val="02A5EE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F825C7-D9F8-4794-8E2A-27239AD51757}" v="2" dt="2021-02-02T20:28:43.3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88" autoAdjust="0"/>
    <p:restoredTop sz="94660"/>
  </p:normalViewPr>
  <p:slideViewPr>
    <p:cSldViewPr snapToGrid="0">
      <p:cViewPr>
        <p:scale>
          <a:sx n="50" d="100"/>
          <a:sy n="50" d="100"/>
        </p:scale>
        <p:origin x="1733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F5D0A-2832-402A-8051-A6DBBD21ED5E}" type="datetimeFigureOut">
              <a:rPr lang="en-IN" smtClean="0"/>
              <a:t>21-02-2021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9DD0B-8A79-40A2-AAF7-C6A9AA70B7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202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611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3431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55AE4-9633-4B7D-BAC3-D5F9FF239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9F3C5-FA7C-4BA4-B29B-902844DF5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3902C-4C2D-48D3-852A-F4081254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33867-2D3E-4AC0-94A2-9751F93D9B78}" type="datetimeFigureOut">
              <a:rPr lang="en-US" smtClean="0"/>
              <a:t>2/21/2021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B01E7-AF5A-4A9D-9047-E3A7B546A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F8A4F-7DB9-463B-8E5B-5D3E7A889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EA09D-C9B4-4D56-BD83-CFF8DBC161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450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F761-5747-4440-8102-B6DBAD29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8902F2-7407-409D-91CC-0737E0516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2495B-FC6C-418B-9709-7154B1369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33867-2D3E-4AC0-94A2-9751F93D9B78}" type="datetimeFigureOut">
              <a:rPr lang="en-US" smtClean="0"/>
              <a:t>2/21/2021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A2EF4-6C5A-4D90-80C7-D0A66ABDD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BAABB-9B15-4B64-8B85-48344C076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EA09D-C9B4-4D56-BD83-CFF8DBC161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347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85A5FA-E472-45CD-9C22-41926A483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C32AA-44CA-4B33-B645-384E86AD3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690D8-D63C-4DB5-B35F-25334825F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33867-2D3E-4AC0-94A2-9751F93D9B78}" type="datetimeFigureOut">
              <a:rPr lang="en-US" smtClean="0"/>
              <a:t>2/21/2021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ADAB3-F2BB-416A-BBDF-4B7C98B4B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CAE2B-F4AE-4E30-96EA-954F883D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EA09D-C9B4-4D56-BD83-CFF8DBC161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6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1B21A-164F-4C45-9F3D-077D60156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E07C0-09E0-408F-A49F-E832DA79D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E56C4-3FD1-4111-B21C-70B4CF8BF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33867-2D3E-4AC0-94A2-9751F93D9B78}" type="datetimeFigureOut">
              <a:rPr lang="en-US" smtClean="0"/>
              <a:t>2/21/2021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6375D-2A85-4631-813D-B63951A12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E21CB-31FF-415B-B14A-A2965DDA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EA09D-C9B4-4D56-BD83-CFF8DBC161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72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81BC-3412-427E-B0D1-661885107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7FDB3-EDAA-4CF6-BDC7-9E2B2CE7F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FB23A-6072-4E39-86DB-08455E497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33867-2D3E-4AC0-94A2-9751F93D9B78}" type="datetimeFigureOut">
              <a:rPr lang="en-US" smtClean="0"/>
              <a:t>2/21/2021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C401F-40D4-4698-9FF2-2F7920A64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B581F-DE98-4AFC-8CE1-618DB62A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EA09D-C9B4-4D56-BD83-CFF8DBC161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3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1D790-58AB-442F-A67B-3602D974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76D20-DE43-4F65-87AD-223D569EBF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60E7B-283C-40A2-BED9-DA18FC7EE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2DB6B-7DDF-4295-9D9C-59683CBE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33867-2D3E-4AC0-94A2-9751F93D9B78}" type="datetimeFigureOut">
              <a:rPr lang="en-US" smtClean="0"/>
              <a:t>2/21/2021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A9D07-1A21-4570-BF6F-241A7218F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2E7C0-EEAE-4483-8AE1-553C1719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EA09D-C9B4-4D56-BD83-CFF8DBC161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44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4D449-2906-4B66-BDDD-1B8DB81A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21346-4851-4597-B20F-3AE794F6C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6E48D-54D6-486A-A9EB-69FFB42EB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619103-50AB-4821-82F8-29B862A8BE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C7F5C-2BED-4BAA-907C-91EDEF0CE5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0493F1-6042-4DCF-A767-5D41DF7F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33867-2D3E-4AC0-94A2-9751F93D9B78}" type="datetimeFigureOut">
              <a:rPr lang="en-US" smtClean="0"/>
              <a:t>2/21/2021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1077D0-170D-4DA3-8503-3DD012AD0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EA3973-6D04-44BF-AD27-61CCF129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EA09D-C9B4-4D56-BD83-CFF8DBC161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65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CD473-0DB0-4690-8009-A55EDFF7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08B3C1-8F9A-49A4-AE40-D4ACB9B0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33867-2D3E-4AC0-94A2-9751F93D9B78}" type="datetimeFigureOut">
              <a:rPr lang="en-US" smtClean="0"/>
              <a:t>2/21/2021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537C8-D536-4A2C-9E65-90FECE7BA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C2A89D-15D0-405A-8351-741CA003C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EA09D-C9B4-4D56-BD83-CFF8DBC161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731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40291-A7E9-4A74-850A-7AE2807BB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33867-2D3E-4AC0-94A2-9751F93D9B78}" type="datetimeFigureOut">
              <a:rPr lang="en-US" smtClean="0"/>
              <a:t>2/21/2021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7FDC8-F968-4896-894F-32EBE2939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F6D05-F988-485D-AFB7-02CD9408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EA09D-C9B4-4D56-BD83-CFF8DBC161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4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C269-B32B-4CEC-8A60-82885768E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1A71F-38BF-497B-AA07-D78B59031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0EFDC-689C-4153-9295-D735E9991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376DF-75D8-4B72-848C-8CBBDD33C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33867-2D3E-4AC0-94A2-9751F93D9B78}" type="datetimeFigureOut">
              <a:rPr lang="en-US" smtClean="0"/>
              <a:t>2/21/2021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C75AE-8011-4B90-886B-18407B075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A5FF6-9471-4336-8102-B151D982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EA09D-C9B4-4D56-BD83-CFF8DBC161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0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8D6E-7C29-465B-B4EA-57CF9830C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E8E134-EDF8-4AE8-B80D-5AF9345D5A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747D1-8959-4735-9E58-C3B0381C1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57322-D44E-47D1-8615-9777BA9B5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33867-2D3E-4AC0-94A2-9751F93D9B78}" type="datetimeFigureOut">
              <a:rPr lang="en-US" smtClean="0"/>
              <a:t>2/21/2021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8A828-DC9D-4102-AA61-4D7C29955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C2C5E-5388-4787-9356-EED9FE994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EA09D-C9B4-4D56-BD83-CFF8DBC161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5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D75F7-77D9-414D-B297-C0448470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959D3-8888-4299-8244-00437F602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E5806-01A3-49B1-B22C-68A9D0F8A2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33867-2D3E-4AC0-94A2-9751F93D9B78}" type="datetimeFigureOut">
              <a:rPr lang="en-US" smtClean="0"/>
              <a:t>2/21/2021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25B71-A8AB-4AF5-86A4-DEAD8FE0F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82D29-EDD4-4742-8328-4A3730FE9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EA09D-C9B4-4D56-BD83-CFF8DBC161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8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8.png"/><Relationship Id="rId4" Type="http://schemas.openxmlformats.org/officeDocument/2006/relationships/image" Target="../media/image28.png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10" Type="http://schemas.openxmlformats.org/officeDocument/2006/relationships/image" Target="../media/image8.pn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hdphoto" Target="../media/hdphoto2.wdp"/><Relationship Id="rId7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8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UjokrykxUI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6FD8B2-2B63-4BEC-AB6F-5B088F03654B}"/>
              </a:ext>
            </a:extLst>
          </p:cNvPr>
          <p:cNvGrpSpPr/>
          <p:nvPr/>
        </p:nvGrpSpPr>
        <p:grpSpPr>
          <a:xfrm>
            <a:off x="3725511" y="2619162"/>
            <a:ext cx="4740977" cy="1619675"/>
            <a:chOff x="4021495" y="2228637"/>
            <a:chExt cx="4740977" cy="1619675"/>
          </a:xfrm>
        </p:grpSpPr>
        <p:cxnSp>
          <p:nvCxnSpPr>
            <p:cNvPr id="84" name="Google Shape;84;p1"/>
            <p:cNvCxnSpPr/>
            <p:nvPr/>
          </p:nvCxnSpPr>
          <p:spPr>
            <a:xfrm>
              <a:off x="4311770" y="3334445"/>
              <a:ext cx="4450702" cy="0"/>
            </a:xfrm>
            <a:prstGeom prst="straightConnector1">
              <a:avLst/>
            </a:prstGeom>
            <a:noFill/>
            <a:ln w="12700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85" name="Google Shape;85;p1" descr="A picture containing shape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21495" y="2228637"/>
              <a:ext cx="1283516" cy="161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"/>
            <p:cNvSpPr txBox="1"/>
            <p:nvPr/>
          </p:nvSpPr>
          <p:spPr>
            <a:xfrm>
              <a:off x="5305010" y="2761475"/>
              <a:ext cx="2974923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000" b="0" i="0" u="none" strike="noStrike" cap="none" dirty="0">
                  <a:solidFill>
                    <a:srgbClr val="666666"/>
                  </a:solidFill>
                  <a:latin typeface="Ronduit Capitals Light" panose="02000000000000000000" pitchFamily="50" charset="0"/>
                  <a:sym typeface="Arial"/>
                </a:rPr>
                <a:t>XEALISTIC</a:t>
              </a:r>
              <a:endParaRPr dirty="0">
                <a:solidFill>
                  <a:srgbClr val="666666"/>
                </a:solidFill>
                <a:latin typeface="Ronduit Capitals Light" panose="02000000000000000000" pitchFamily="50" charset="0"/>
              </a:endParaRPr>
            </a:p>
          </p:txBody>
        </p:sp>
        <p:sp>
          <p:nvSpPr>
            <p:cNvPr id="87" name="Google Shape;87;p1"/>
            <p:cNvSpPr txBox="1"/>
            <p:nvPr/>
          </p:nvSpPr>
          <p:spPr>
            <a:xfrm>
              <a:off x="5151525" y="3433906"/>
              <a:ext cx="27711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nduit Capitals Light" panose="02000000000000000000" pitchFamily="50" charset="0"/>
                  <a:sym typeface="Arial"/>
                </a:rPr>
                <a:t>XR FOR EVERYONE</a:t>
              </a:r>
              <a:endParaRPr dirty="0">
                <a:solidFill>
                  <a:schemeClr val="tx1">
                    <a:lumMod val="95000"/>
                    <a:lumOff val="5000"/>
                  </a:schemeClr>
                </a:solidFill>
                <a:latin typeface="Ronduit Capitals Light" panose="02000000000000000000" pitchFamily="50" charset="0"/>
              </a:endParaRPr>
            </a:p>
          </p:txBody>
        </p:sp>
      </p:grpSp>
      <p:sp>
        <p:nvSpPr>
          <p:cNvPr id="6" name="Google Shape;87;p1">
            <a:extLst>
              <a:ext uri="{FF2B5EF4-FFF2-40B4-BE49-F238E27FC236}">
                <a16:creationId xmlns:a16="http://schemas.microsoft.com/office/drawing/2014/main" id="{426C9C0A-A400-4671-8353-C9C6E512E8D4}"/>
              </a:ext>
            </a:extLst>
          </p:cNvPr>
          <p:cNvSpPr txBox="1"/>
          <p:nvPr/>
        </p:nvSpPr>
        <p:spPr>
          <a:xfrm>
            <a:off x="4710404" y="6512981"/>
            <a:ext cx="277119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Quire Sans Light" panose="020B0604020202020204" pitchFamily="34" charset="0"/>
                <a:sym typeface="Arial"/>
              </a:rPr>
              <a:t>www.xealistic.com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latin typeface="Quire Sans Light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E63CD8-A38A-4565-937C-CCE0CE486FC6}"/>
              </a:ext>
            </a:extLst>
          </p:cNvPr>
          <p:cNvSpPr txBox="1"/>
          <p:nvPr/>
        </p:nvSpPr>
        <p:spPr>
          <a:xfrm>
            <a:off x="180870" y="126889"/>
            <a:ext cx="10134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MARKET – </a:t>
            </a:r>
            <a:r>
              <a:rPr lang="en-IN" sz="4000" b="1" dirty="0">
                <a:solidFill>
                  <a:srgbClr val="3159A2"/>
                </a:solidFill>
                <a:latin typeface="Quicksand Medium" panose="00000600000000000000" pitchFamily="2" charset="0"/>
              </a:rPr>
              <a:t>EdTech &amp; Others</a:t>
            </a:r>
            <a:endParaRPr lang="en-IN" sz="4000" b="1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74194C-113B-45E1-A2DE-A898383881D2}"/>
              </a:ext>
            </a:extLst>
          </p:cNvPr>
          <p:cNvSpPr txBox="1"/>
          <p:nvPr/>
        </p:nvSpPr>
        <p:spPr>
          <a:xfrm>
            <a:off x="0" y="651910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400" spc="600" dirty="0">
                <a:solidFill>
                  <a:schemeClr val="bg1"/>
                </a:solidFill>
                <a:latin typeface="Agency FB" panose="020B0503020202020204" pitchFamily="34" charset="0"/>
              </a:rPr>
              <a:t>WWW.XEALISTIC.COM</a:t>
            </a:r>
            <a:endParaRPr lang="en-US" sz="1400" spc="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62E99E-D3C5-4E71-A056-92459CC53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545"/>
          <a:stretch/>
        </p:blipFill>
        <p:spPr>
          <a:xfrm>
            <a:off x="11564769" y="113933"/>
            <a:ext cx="446361" cy="52337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60317EB-C829-4E76-BBA0-16E6ACF5E281}"/>
              </a:ext>
            </a:extLst>
          </p:cNvPr>
          <p:cNvSpPr txBox="1"/>
          <p:nvPr/>
        </p:nvSpPr>
        <p:spPr>
          <a:xfrm>
            <a:off x="308149" y="1465762"/>
            <a:ext cx="11575701" cy="2346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Medium" panose="00000600000000000000" pitchFamily="2" charset="0"/>
                <a:cs typeface="Aharoni" panose="02010803020104030203" pitchFamily="2" charset="-79"/>
              </a:rPr>
              <a:t>Kids learn</a:t>
            </a:r>
            <a:r>
              <a:rPr lang="en-IN" sz="2000" dirty="0">
                <a:solidFill>
                  <a:srgbClr val="3159A2"/>
                </a:solidFill>
                <a:latin typeface="Quicksand Medium" panose="00000600000000000000" pitchFamily="2" charset="0"/>
                <a:cs typeface="Aharoni" panose="02010803020104030203" pitchFamily="2" charset="-79"/>
              </a:rPr>
              <a:t> AR 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Medium" panose="00000600000000000000" pitchFamily="2" charset="0"/>
                <a:cs typeface="Aharoni" panose="02010803020104030203" pitchFamily="2" charset="-79"/>
              </a:rPr>
              <a:t>creation by easy means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Medium" panose="00000600000000000000" pitchFamily="2" charset="0"/>
                <a:cs typeface="Aharoni" panose="02010803020104030203" pitchFamily="2" charset="-79"/>
              </a:rPr>
              <a:t>Easy to author education content for trainers and educators (</a:t>
            </a:r>
            <a:r>
              <a:rPr lang="en-IN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Light" panose="00000400000000000000" pitchFamily="2" charset="0"/>
                <a:cs typeface="Aharoni" panose="02010803020104030203" pitchFamily="2" charset="-79"/>
              </a:rPr>
              <a:t>they are looking for differentiator in the online race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Medium" panose="00000600000000000000" pitchFamily="2" charset="0"/>
                <a:cs typeface="Aharoni" panose="02010803020104030203" pitchFamily="2" charset="-79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Medium" panose="00000600000000000000" pitchFamily="2" charset="0"/>
                <a:cs typeface="Aharoni" panose="02010803020104030203" pitchFamily="2" charset="-79"/>
              </a:rPr>
              <a:t>Content libraries by educational institutions and organization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Medium" panose="00000600000000000000" pitchFamily="2" charset="0"/>
                <a:cs typeface="Aharoni" panose="02010803020104030203" pitchFamily="2" charset="-79"/>
              </a:rPr>
              <a:t>Toys and hobby classes for kids</a:t>
            </a:r>
          </a:p>
        </p:txBody>
      </p:sp>
      <p:sp>
        <p:nvSpPr>
          <p:cNvPr id="29" name="Google Shape;87;p1">
            <a:extLst>
              <a:ext uri="{FF2B5EF4-FFF2-40B4-BE49-F238E27FC236}">
                <a16:creationId xmlns:a16="http://schemas.microsoft.com/office/drawing/2014/main" id="{247E6BB1-714E-4949-9693-AD7EEC187654}"/>
              </a:ext>
            </a:extLst>
          </p:cNvPr>
          <p:cNvSpPr txBox="1"/>
          <p:nvPr/>
        </p:nvSpPr>
        <p:spPr>
          <a:xfrm>
            <a:off x="4710404" y="6512981"/>
            <a:ext cx="277119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Quire Sans Light" panose="020B0604020202020204" pitchFamily="34" charset="0"/>
                <a:sym typeface="Arial"/>
              </a:rPr>
              <a:t>www.xealistic.com</a:t>
            </a:r>
            <a:endParaRPr sz="2400" dirty="0">
              <a:solidFill>
                <a:prstClr val="black">
                  <a:lumMod val="50000"/>
                  <a:lumOff val="50000"/>
                </a:prstClr>
              </a:solidFill>
              <a:latin typeface="Quire Sans Light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DCB658-19D3-472C-8B7C-F974D2D6D467}"/>
              </a:ext>
            </a:extLst>
          </p:cNvPr>
          <p:cNvCxnSpPr>
            <a:cxnSpLocks/>
          </p:cNvCxnSpPr>
          <p:nvPr/>
        </p:nvCxnSpPr>
        <p:spPr>
          <a:xfrm>
            <a:off x="308149" y="837837"/>
            <a:ext cx="759419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381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E63CD8-A38A-4565-937C-CCE0CE486FC6}"/>
              </a:ext>
            </a:extLst>
          </p:cNvPr>
          <p:cNvSpPr txBox="1"/>
          <p:nvPr/>
        </p:nvSpPr>
        <p:spPr>
          <a:xfrm>
            <a:off x="180870" y="111078"/>
            <a:ext cx="9962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OTHER MARKETS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86B9F8-D3E4-45ED-BB80-BB043EDA16A9}"/>
              </a:ext>
            </a:extLst>
          </p:cNvPr>
          <p:cNvGrpSpPr/>
          <p:nvPr/>
        </p:nvGrpSpPr>
        <p:grpSpPr>
          <a:xfrm>
            <a:off x="1108981" y="1999890"/>
            <a:ext cx="1799874" cy="2001345"/>
            <a:chOff x="918159" y="2312484"/>
            <a:chExt cx="1799874" cy="2001345"/>
          </a:xfrm>
        </p:grpSpPr>
        <p:pic>
          <p:nvPicPr>
            <p:cNvPr id="23" name="Graphic 22" descr="Meeting">
              <a:extLst>
                <a:ext uri="{FF2B5EF4-FFF2-40B4-BE49-F238E27FC236}">
                  <a16:creationId xmlns:a16="http://schemas.microsoft.com/office/drawing/2014/main" id="{E8960DE0-44F0-48F9-96CD-4BE263B9D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0303" y="2312484"/>
              <a:ext cx="1037478" cy="103747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F1512D-827B-425A-B99B-3598C0EBA498}"/>
                </a:ext>
              </a:extLst>
            </p:cNvPr>
            <p:cNvSpPr txBox="1"/>
            <p:nvPr/>
          </p:nvSpPr>
          <p:spPr>
            <a:xfrm>
              <a:off x="918159" y="3163239"/>
              <a:ext cx="1632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Quicksand Medium" panose="00000600000000000000" pitchFamily="2" charset="0"/>
                </a:rPr>
                <a:t>Conferences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2CCDAD-964B-4A9C-B59C-A49E5845EB05}"/>
                </a:ext>
              </a:extLst>
            </p:cNvPr>
            <p:cNvSpPr txBox="1"/>
            <p:nvPr/>
          </p:nvSpPr>
          <p:spPr>
            <a:xfrm>
              <a:off x="952433" y="3482832"/>
              <a:ext cx="1765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Quicksand Medium" panose="00000600000000000000" pitchFamily="2" charset="0"/>
                </a:rPr>
                <a:t>Engage audience with an interactive, rich media presentations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68A5C4-667C-49C8-AC65-F551F7FD62A1}"/>
              </a:ext>
            </a:extLst>
          </p:cNvPr>
          <p:cNvGrpSpPr/>
          <p:nvPr/>
        </p:nvGrpSpPr>
        <p:grpSpPr>
          <a:xfrm>
            <a:off x="3510724" y="2010780"/>
            <a:ext cx="2006802" cy="2028271"/>
            <a:chOff x="5706791" y="2247784"/>
            <a:chExt cx="2006802" cy="2028271"/>
          </a:xfrm>
        </p:grpSpPr>
        <p:pic>
          <p:nvPicPr>
            <p:cNvPr id="34" name="Graphic 33" descr="Factory">
              <a:extLst>
                <a:ext uri="{FF2B5EF4-FFF2-40B4-BE49-F238E27FC236}">
                  <a16:creationId xmlns:a16="http://schemas.microsoft.com/office/drawing/2014/main" id="{E750EB21-A970-4C27-95A6-F19F3F8E2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988106" y="2247784"/>
              <a:ext cx="1037478" cy="103747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4C9A6F-F578-4C5D-B1A8-FF2B71194A5A}"/>
                </a:ext>
              </a:extLst>
            </p:cNvPr>
            <p:cNvSpPr txBox="1"/>
            <p:nvPr/>
          </p:nvSpPr>
          <p:spPr>
            <a:xfrm>
              <a:off x="5706791" y="3125465"/>
              <a:ext cx="176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Quicksand Medium" panose="00000600000000000000" pitchFamily="2" charset="0"/>
                </a:rPr>
                <a:t>Industrial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92EED9-3093-41B5-9E74-96D666A49F97}"/>
                </a:ext>
              </a:extLst>
            </p:cNvPr>
            <p:cNvSpPr txBox="1"/>
            <p:nvPr/>
          </p:nvSpPr>
          <p:spPr>
            <a:xfrm>
              <a:off x="5808177" y="3445058"/>
              <a:ext cx="19054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Quicksand Medium" panose="00000600000000000000" pitchFamily="2" charset="0"/>
                </a:rPr>
                <a:t>Offer product design apps and safe workforce training environment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94D7A3-B229-476C-A0B4-0F32840748C0}"/>
              </a:ext>
            </a:extLst>
          </p:cNvPr>
          <p:cNvGrpSpPr/>
          <p:nvPr/>
        </p:nvGrpSpPr>
        <p:grpSpPr>
          <a:xfrm>
            <a:off x="6199203" y="2058991"/>
            <a:ext cx="2006802" cy="1843605"/>
            <a:chOff x="8209656" y="2252951"/>
            <a:chExt cx="2006802" cy="1843605"/>
          </a:xfrm>
        </p:grpSpPr>
        <p:pic>
          <p:nvPicPr>
            <p:cNvPr id="46" name="Graphic 45" descr="Blackboard">
              <a:extLst>
                <a:ext uri="{FF2B5EF4-FFF2-40B4-BE49-F238E27FC236}">
                  <a16:creationId xmlns:a16="http://schemas.microsoft.com/office/drawing/2014/main" id="{80954BE2-36E8-4002-A6B9-FBAC4B8D8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490971" y="2252951"/>
              <a:ext cx="1037478" cy="1037478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10B191-4C5B-4E12-AB24-7CA08FA47544}"/>
                </a:ext>
              </a:extLst>
            </p:cNvPr>
            <p:cNvSpPr txBox="1"/>
            <p:nvPr/>
          </p:nvSpPr>
          <p:spPr>
            <a:xfrm>
              <a:off x="8209656" y="3130632"/>
              <a:ext cx="176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Quicksand Medium" panose="00000600000000000000" pitchFamily="2" charset="0"/>
                </a:rPr>
                <a:t>Onboarding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EFB2D1-C058-46CF-B702-18309CBC4D5C}"/>
                </a:ext>
              </a:extLst>
            </p:cNvPr>
            <p:cNvSpPr txBox="1"/>
            <p:nvPr/>
          </p:nvSpPr>
          <p:spPr>
            <a:xfrm>
              <a:off x="8311042" y="3450225"/>
              <a:ext cx="1905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Quicksand Medium" panose="00000600000000000000" pitchFamily="2" charset="0"/>
                </a:rPr>
                <a:t>Provide efficient training for the corporate masses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E3BC5D-B720-4AED-A034-8BBAE23C9065}"/>
              </a:ext>
            </a:extLst>
          </p:cNvPr>
          <p:cNvGrpSpPr/>
          <p:nvPr/>
        </p:nvGrpSpPr>
        <p:grpSpPr>
          <a:xfrm>
            <a:off x="8747866" y="2017870"/>
            <a:ext cx="2006802" cy="1950380"/>
            <a:chOff x="4547366" y="4035144"/>
            <a:chExt cx="2006802" cy="195038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188847-90E3-46C5-877A-41A17FB786C7}"/>
                </a:ext>
              </a:extLst>
            </p:cNvPr>
            <p:cNvSpPr txBox="1"/>
            <p:nvPr/>
          </p:nvSpPr>
          <p:spPr>
            <a:xfrm>
              <a:off x="4547366" y="5019600"/>
              <a:ext cx="2006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Quicksand Medium" panose="00000600000000000000" pitchFamily="2" charset="0"/>
                </a:rPr>
                <a:t>Skills Training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1CF5FD-31BC-4491-B10F-4285A51D78A1}"/>
                </a:ext>
              </a:extLst>
            </p:cNvPr>
            <p:cNvSpPr txBox="1"/>
            <p:nvPr/>
          </p:nvSpPr>
          <p:spPr>
            <a:xfrm>
              <a:off x="4648752" y="5339193"/>
              <a:ext cx="1905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Quicksand Medium" panose="00000600000000000000" pitchFamily="2" charset="0"/>
                </a:rPr>
                <a:t>Master exploratory and spatial learning techniques </a:t>
              </a:r>
            </a:p>
          </p:txBody>
        </p:sp>
        <p:pic>
          <p:nvPicPr>
            <p:cNvPr id="6146" name="Picture 2" descr="Related image">
              <a:extLst>
                <a:ext uri="{FF2B5EF4-FFF2-40B4-BE49-F238E27FC236}">
                  <a16:creationId xmlns:a16="http://schemas.microsoft.com/office/drawing/2014/main" id="{4C0DCCAE-2785-4DB3-B316-E6D414909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50000"/>
                      </a14:imgEffect>
                      <a14:imgEffect>
                        <a14:colorTemperature colorTemp="5300"/>
                      </a14:imgEffect>
                      <a14:imgEffect>
                        <a14:saturation sat="274000"/>
                      </a14:imgEffect>
                      <a14:imgEffect>
                        <a14:brightnessContrast bright="31000" contrast="9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9091" y="4035144"/>
              <a:ext cx="1163955" cy="116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4FA14A-56D2-4BED-A1D4-96629821D172}"/>
              </a:ext>
            </a:extLst>
          </p:cNvPr>
          <p:cNvSpPr txBox="1"/>
          <p:nvPr/>
        </p:nvSpPr>
        <p:spPr>
          <a:xfrm>
            <a:off x="0" y="651910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400" spc="600" dirty="0">
                <a:solidFill>
                  <a:schemeClr val="bg1"/>
                </a:solidFill>
                <a:latin typeface="Agency FB" panose="020B0503020202020204" pitchFamily="34" charset="0"/>
              </a:rPr>
              <a:t>WWW.XEALISTIC.COM</a:t>
            </a:r>
            <a:endParaRPr lang="en-US" sz="1400" spc="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6076F9F-8052-4C3E-94CD-F4F1289873B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7545"/>
          <a:stretch/>
        </p:blipFill>
        <p:spPr>
          <a:xfrm>
            <a:off x="11564769" y="113933"/>
            <a:ext cx="446361" cy="523376"/>
          </a:xfrm>
          <a:prstGeom prst="rect">
            <a:avLst/>
          </a:prstGeom>
        </p:spPr>
      </p:pic>
      <p:sp>
        <p:nvSpPr>
          <p:cNvPr id="24" name="Google Shape;87;p1">
            <a:extLst>
              <a:ext uri="{FF2B5EF4-FFF2-40B4-BE49-F238E27FC236}">
                <a16:creationId xmlns:a16="http://schemas.microsoft.com/office/drawing/2014/main" id="{DDA95808-78AB-4549-A55D-9CB09CD1E4E4}"/>
              </a:ext>
            </a:extLst>
          </p:cNvPr>
          <p:cNvSpPr txBox="1"/>
          <p:nvPr/>
        </p:nvSpPr>
        <p:spPr>
          <a:xfrm>
            <a:off x="4710404" y="6512981"/>
            <a:ext cx="277119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Quire Sans Light" panose="020B0604020202020204" pitchFamily="34" charset="0"/>
                <a:sym typeface="Arial"/>
              </a:rPr>
              <a:t>www.xealistic.com</a:t>
            </a:r>
            <a:endParaRPr sz="2400" dirty="0">
              <a:solidFill>
                <a:prstClr val="black">
                  <a:lumMod val="50000"/>
                  <a:lumOff val="50000"/>
                </a:prstClr>
              </a:solidFill>
              <a:latin typeface="Quire Sans Light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92B5AE-CE62-46FF-870D-64D98285EBFF}"/>
              </a:ext>
            </a:extLst>
          </p:cNvPr>
          <p:cNvCxnSpPr>
            <a:cxnSpLocks/>
          </p:cNvCxnSpPr>
          <p:nvPr/>
        </p:nvCxnSpPr>
        <p:spPr>
          <a:xfrm>
            <a:off x="377737" y="837837"/>
            <a:ext cx="61027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68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E63CD8-A38A-4565-937C-CCE0CE486FC6}"/>
              </a:ext>
            </a:extLst>
          </p:cNvPr>
          <p:cNvSpPr txBox="1"/>
          <p:nvPr/>
        </p:nvSpPr>
        <p:spPr>
          <a:xfrm>
            <a:off x="180870" y="105339"/>
            <a:ext cx="9962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TRACTION(</a:t>
            </a:r>
            <a:r>
              <a:rPr lang="en-I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"/>
              </a:rPr>
              <a:t>pre-launch</a:t>
            </a:r>
            <a:r>
              <a:rPr lang="en-IN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9C5466-2877-413B-ADD8-8E3F375C4C97}"/>
              </a:ext>
            </a:extLst>
          </p:cNvPr>
          <p:cNvSpPr txBox="1"/>
          <p:nvPr/>
        </p:nvSpPr>
        <p:spPr>
          <a:xfrm>
            <a:off x="366242" y="1550068"/>
            <a:ext cx="11825758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Medium" panose="00000600000000000000" pitchFamily="2" charset="0"/>
                <a:cs typeface="Aharoni" panose="02010803020104030203" pitchFamily="2" charset="-79"/>
              </a:rPr>
              <a:t>INTEREST from: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rgbClr val="3159A2"/>
                </a:solidFill>
                <a:latin typeface="Quicksand Medium" panose="00000600000000000000" pitchFamily="2" charset="0"/>
                <a:cs typeface="Aharoni" panose="02010803020104030203" pitchFamily="2" charset="-79"/>
              </a:rPr>
              <a:t>4 schools 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Light" panose="00000400000000000000" pitchFamily="2" charset="0"/>
                <a:cs typeface="Aharoni" panose="02010803020104030203" pitchFamily="2" charset="-79"/>
              </a:rPr>
              <a:t>(</a:t>
            </a:r>
            <a:r>
              <a:rPr lang="en-IN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rPr>
              <a:t>SPEAKING TO 30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rgbClr val="3159A2"/>
                </a:solidFill>
                <a:latin typeface="Quicksand Medium" panose="00000600000000000000" pitchFamily="2" charset="0"/>
                <a:cs typeface="Aharoni" panose="02010803020104030203" pitchFamily="2" charset="-79"/>
              </a:rPr>
              <a:t>2 colleges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Medium" panose="00000600000000000000" pitchFamily="2" charset="0"/>
                <a:cs typeface="Aharoni" panose="02010803020104030203" pitchFamily="2" charset="-79"/>
              </a:rPr>
              <a:t>Hackathon planned for </a:t>
            </a:r>
            <a:r>
              <a:rPr lang="en-IN" sz="2000" dirty="0">
                <a:solidFill>
                  <a:srgbClr val="3159A2"/>
                </a:solidFill>
                <a:latin typeface="Quicksand Medium" panose="00000600000000000000" pitchFamily="2" charset="0"/>
                <a:cs typeface="Aharoni" panose="02010803020104030203" pitchFamily="2" charset="-79"/>
              </a:rPr>
              <a:t>5000+ 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Medium" panose="00000600000000000000" pitchFamily="2" charset="0"/>
                <a:cs typeface="Aharoni" panose="02010803020104030203" pitchFamily="2" charset="-79"/>
              </a:rPr>
              <a:t>users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Medium" panose="00000600000000000000" pitchFamily="2" charset="0"/>
                <a:cs typeface="Aharoni" panose="02010803020104030203" pitchFamily="2" charset="-79"/>
              </a:rPr>
              <a:t>Positive feedback from workshops done at various colleges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Medium" panose="00000600000000000000" pitchFamily="2" charset="0"/>
                <a:cs typeface="Aharoni" panose="02010803020104030203" pitchFamily="2" charset="-79"/>
              </a:rPr>
              <a:t>Signed contract with one research company</a:t>
            </a:r>
          </a:p>
          <a:p>
            <a:pPr>
              <a:lnSpc>
                <a:spcPct val="150000"/>
              </a:lnSpc>
            </a:pPr>
            <a:endParaRPr lang="en-IN" sz="2000" b="1" dirty="0">
              <a:solidFill>
                <a:schemeClr val="tx1">
                  <a:lumMod val="50000"/>
                  <a:lumOff val="50000"/>
                </a:schemeClr>
              </a:solidFill>
              <a:latin typeface="Quicksand Medium" panose="000006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F6D165-6B5A-4DAE-8041-FC509B143B3C}"/>
              </a:ext>
            </a:extLst>
          </p:cNvPr>
          <p:cNvSpPr txBox="1"/>
          <p:nvPr/>
        </p:nvSpPr>
        <p:spPr>
          <a:xfrm>
            <a:off x="0" y="651910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400" spc="600" dirty="0">
                <a:solidFill>
                  <a:schemeClr val="bg1"/>
                </a:solidFill>
                <a:latin typeface="Agency FB" panose="020B0503020202020204" pitchFamily="34" charset="0"/>
              </a:rPr>
              <a:t>WWW.XEALISTIC.COM</a:t>
            </a:r>
            <a:endParaRPr lang="en-US" sz="1400" spc="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E553C-64B6-4D8A-B6AE-39DEC8CAC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545"/>
          <a:stretch/>
        </p:blipFill>
        <p:spPr>
          <a:xfrm>
            <a:off x="11564769" y="113933"/>
            <a:ext cx="446361" cy="523376"/>
          </a:xfrm>
          <a:prstGeom prst="rect">
            <a:avLst/>
          </a:prstGeom>
        </p:spPr>
      </p:pic>
      <p:sp>
        <p:nvSpPr>
          <p:cNvPr id="8" name="Google Shape;87;p1">
            <a:extLst>
              <a:ext uri="{FF2B5EF4-FFF2-40B4-BE49-F238E27FC236}">
                <a16:creationId xmlns:a16="http://schemas.microsoft.com/office/drawing/2014/main" id="{AC6EC870-9AAE-4D79-B092-F4A07D44660E}"/>
              </a:ext>
            </a:extLst>
          </p:cNvPr>
          <p:cNvSpPr txBox="1"/>
          <p:nvPr/>
        </p:nvSpPr>
        <p:spPr>
          <a:xfrm>
            <a:off x="4710404" y="6512981"/>
            <a:ext cx="277119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Quire Sans Light" panose="020B0604020202020204" pitchFamily="34" charset="0"/>
                <a:sym typeface="Arial"/>
              </a:rPr>
              <a:t>www.xealistic.com</a:t>
            </a:r>
            <a:endParaRPr sz="2400" dirty="0">
              <a:solidFill>
                <a:prstClr val="black">
                  <a:lumMod val="50000"/>
                  <a:lumOff val="50000"/>
                </a:prstClr>
              </a:solidFill>
              <a:latin typeface="Quire Sans Light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EF6B85-0040-4F6E-98CD-0B6A2D1625BB}"/>
              </a:ext>
            </a:extLst>
          </p:cNvPr>
          <p:cNvCxnSpPr>
            <a:cxnSpLocks/>
          </p:cNvCxnSpPr>
          <p:nvPr/>
        </p:nvCxnSpPr>
        <p:spPr>
          <a:xfrm>
            <a:off x="377737" y="837837"/>
            <a:ext cx="761123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456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E63CD8-A38A-4565-937C-CCE0CE486FC6}"/>
              </a:ext>
            </a:extLst>
          </p:cNvPr>
          <p:cNvSpPr txBox="1"/>
          <p:nvPr/>
        </p:nvSpPr>
        <p:spPr>
          <a:xfrm>
            <a:off x="180870" y="105339"/>
            <a:ext cx="9962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PRICING MODEL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9C5466-2877-413B-ADD8-8E3F375C4C97}"/>
              </a:ext>
            </a:extLst>
          </p:cNvPr>
          <p:cNvSpPr txBox="1"/>
          <p:nvPr/>
        </p:nvSpPr>
        <p:spPr>
          <a:xfrm>
            <a:off x="366242" y="1550068"/>
            <a:ext cx="11825758" cy="2439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3159A2"/>
                </a:solidFill>
                <a:latin typeface="Quicksand Medium" panose="00000600000000000000" pitchFamily="2" charset="0"/>
                <a:cs typeface="Aharoni" panose="02010803020104030203" pitchFamily="2" charset="-79"/>
              </a:rPr>
              <a:t>FREEMIUM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Medium" panose="00000600000000000000" pitchFamily="2" charset="0"/>
                <a:cs typeface="Aharoni" panose="02010803020104030203" pitchFamily="2" charset="-79"/>
              </a:rPr>
              <a:t> SUBSCRIPTION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Medium" panose="00000600000000000000" pitchFamily="2" charset="0"/>
                <a:cs typeface="Aharoni" panose="02010803020104030203" pitchFamily="2" charset="-79"/>
              </a:rPr>
              <a:t>Free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Medium" panose="00000600000000000000" pitchFamily="2" charset="0"/>
                <a:cs typeface="Aharoni" panose="02010803020104030203" pitchFamily="2" charset="-79"/>
              </a:rPr>
              <a:t>Pro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Medium" panose="00000600000000000000" pitchFamily="2" charset="0"/>
                <a:cs typeface="Aharoni" panose="02010803020104030203" pitchFamily="2" charset="-79"/>
              </a:rPr>
              <a:t>Enterprise(b2b)</a:t>
            </a:r>
          </a:p>
          <a:p>
            <a:pPr>
              <a:lnSpc>
                <a:spcPct val="150000"/>
              </a:lnSpc>
            </a:pPr>
            <a:endParaRPr lang="en-IN" sz="2000" b="1" dirty="0">
              <a:solidFill>
                <a:schemeClr val="tx1">
                  <a:lumMod val="50000"/>
                  <a:lumOff val="50000"/>
                </a:schemeClr>
              </a:solidFill>
              <a:latin typeface="Quicksand Medium" panose="000006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F6D165-6B5A-4DAE-8041-FC509B143B3C}"/>
              </a:ext>
            </a:extLst>
          </p:cNvPr>
          <p:cNvSpPr txBox="1"/>
          <p:nvPr/>
        </p:nvSpPr>
        <p:spPr>
          <a:xfrm>
            <a:off x="0" y="651910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400" spc="600" dirty="0">
                <a:solidFill>
                  <a:schemeClr val="bg1"/>
                </a:solidFill>
                <a:latin typeface="Agency FB" panose="020B0503020202020204" pitchFamily="34" charset="0"/>
              </a:rPr>
              <a:t>WWW.XEALISTIC.COM</a:t>
            </a:r>
            <a:endParaRPr lang="en-US" sz="1400" spc="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E553C-64B6-4D8A-B6AE-39DEC8CAC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545"/>
          <a:stretch/>
        </p:blipFill>
        <p:spPr>
          <a:xfrm>
            <a:off x="11564769" y="113933"/>
            <a:ext cx="446361" cy="523376"/>
          </a:xfrm>
          <a:prstGeom prst="rect">
            <a:avLst/>
          </a:prstGeom>
        </p:spPr>
      </p:pic>
      <p:sp>
        <p:nvSpPr>
          <p:cNvPr id="8" name="Google Shape;87;p1">
            <a:extLst>
              <a:ext uri="{FF2B5EF4-FFF2-40B4-BE49-F238E27FC236}">
                <a16:creationId xmlns:a16="http://schemas.microsoft.com/office/drawing/2014/main" id="{185C03C3-B947-4BEA-8AF5-52C12B107389}"/>
              </a:ext>
            </a:extLst>
          </p:cNvPr>
          <p:cNvSpPr txBox="1"/>
          <p:nvPr/>
        </p:nvSpPr>
        <p:spPr>
          <a:xfrm>
            <a:off x="4710404" y="6512981"/>
            <a:ext cx="277119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Quire Sans Light" panose="020B0604020202020204" pitchFamily="34" charset="0"/>
                <a:sym typeface="Arial"/>
              </a:rPr>
              <a:t>www.xealistic.com</a:t>
            </a:r>
            <a:endParaRPr sz="2400" dirty="0">
              <a:solidFill>
                <a:prstClr val="black">
                  <a:lumMod val="50000"/>
                  <a:lumOff val="50000"/>
                </a:prstClr>
              </a:solidFill>
              <a:latin typeface="Quire Sans Light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685750-AB1E-4412-A00F-A961254911AD}"/>
              </a:ext>
            </a:extLst>
          </p:cNvPr>
          <p:cNvCxnSpPr>
            <a:cxnSpLocks/>
          </p:cNvCxnSpPr>
          <p:nvPr/>
        </p:nvCxnSpPr>
        <p:spPr>
          <a:xfrm>
            <a:off x="180870" y="837837"/>
            <a:ext cx="668194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507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E63CD8-A38A-4565-937C-CCE0CE486FC6}"/>
              </a:ext>
            </a:extLst>
          </p:cNvPr>
          <p:cNvSpPr txBox="1"/>
          <p:nvPr/>
        </p:nvSpPr>
        <p:spPr>
          <a:xfrm>
            <a:off x="160721" y="185005"/>
            <a:ext cx="9962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PROJECTIONS(</a:t>
            </a:r>
            <a:r>
              <a:rPr lang="en-I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"/>
              </a:rPr>
              <a:t>only ed-tech</a:t>
            </a:r>
            <a:r>
              <a:rPr lang="en-I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E28744-0ADE-46DB-912D-EC22F6F5F8C1}"/>
              </a:ext>
            </a:extLst>
          </p:cNvPr>
          <p:cNvSpPr/>
          <p:nvPr/>
        </p:nvSpPr>
        <p:spPr>
          <a:xfrm>
            <a:off x="334841" y="1085428"/>
            <a:ext cx="113196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159A2"/>
                </a:solidFill>
                <a:latin typeface="Quicksand Medium" panose="00000600000000000000" pitchFamily="2" charset="0"/>
              </a:rPr>
              <a:t>Proposed Pricing: 5$/User/Month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EE0F21-CE11-4EC2-92E6-768F1A26D2C8}"/>
              </a:ext>
            </a:extLst>
          </p:cNvPr>
          <p:cNvSpPr txBox="1"/>
          <p:nvPr/>
        </p:nvSpPr>
        <p:spPr>
          <a:xfrm>
            <a:off x="0" y="651910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400" spc="600" dirty="0">
                <a:solidFill>
                  <a:schemeClr val="bg1"/>
                </a:solidFill>
                <a:latin typeface="Agency FB" panose="020B0503020202020204" pitchFamily="34" charset="0"/>
              </a:rPr>
              <a:t>WWW.XEALISTIC.COM</a:t>
            </a:r>
            <a:endParaRPr lang="en-US" sz="1400" spc="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B7308E-4519-004D-98F7-5D4219844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003841"/>
              </p:ext>
            </p:extLst>
          </p:nvPr>
        </p:nvGraphicFramePr>
        <p:xfrm>
          <a:off x="548640" y="1533606"/>
          <a:ext cx="11016129" cy="4925183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4344272">
                  <a:extLst>
                    <a:ext uri="{9D8B030D-6E8A-4147-A177-3AD203B41FA5}">
                      <a16:colId xmlns:a16="http://schemas.microsoft.com/office/drawing/2014/main" val="2295454482"/>
                    </a:ext>
                  </a:extLst>
                </a:gridCol>
                <a:gridCol w="6671857">
                  <a:extLst>
                    <a:ext uri="{9D8B030D-6E8A-4147-A177-3AD203B41FA5}">
                      <a16:colId xmlns:a16="http://schemas.microsoft.com/office/drawing/2014/main" val="1038317055"/>
                    </a:ext>
                  </a:extLst>
                </a:gridCol>
              </a:tblGrid>
              <a:tr h="731659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u="sng" dirty="0">
                          <a:solidFill>
                            <a:schemeClr val="bg1"/>
                          </a:solidFill>
                          <a:effectLst/>
                          <a:latin typeface="Quicksand Medium" panose="00000600000000000000" pitchFamily="2" charset="0"/>
                        </a:rPr>
                        <a:t>Financials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Quicksand Medium" panose="00000600000000000000" pitchFamily="2" charset="0"/>
                        </a:rPr>
                        <a:t>: 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Quicksand Medium" panose="00000600000000000000" pitchFamily="2" charset="0"/>
                        </a:rPr>
                        <a:t>Post Funding(Only EdTech)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latin typeface="Quicksand Medium" panose="000006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05" marR="63605" marT="55308" marB="55308">
                    <a:solidFill>
                      <a:srgbClr val="3159A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723312"/>
                  </a:ext>
                </a:extLst>
              </a:tr>
              <a:tr h="504288">
                <a:tc>
                  <a:txBody>
                    <a:bodyPr/>
                    <a:lstStyle/>
                    <a:p>
                      <a:pPr marL="36195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Quicksand Medium" panose="00000600000000000000" pitchFamily="2" charset="0"/>
                      </a:endParaRPr>
                    </a:p>
                    <a:p>
                      <a:pPr marL="36195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Quicksand Medium" panose="00000600000000000000" pitchFamily="2" charset="0"/>
                        </a:rPr>
                        <a:t>Forecast Post funding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Quicksand Medium" panose="000006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05" marR="63605" marT="55308" marB="55308">
                    <a:solidFill>
                      <a:srgbClr val="3159A2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Quicksand Medium" panose="00000600000000000000" pitchFamily="2" charset="0"/>
                      </a:endParaRPr>
                    </a:p>
                    <a:p>
                      <a:pPr marL="36195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Quicksand Medium" panose="00000600000000000000" pitchFamily="2" charset="0"/>
                        </a:rPr>
                        <a:t>Revenue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Quicksand Medium" panose="000006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05" marR="63605" marT="55308" marB="55308">
                    <a:solidFill>
                      <a:srgbClr val="315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05503"/>
                  </a:ext>
                </a:extLst>
              </a:tr>
              <a:tr h="421440">
                <a:tc>
                  <a:txBody>
                    <a:bodyPr/>
                    <a:lstStyle/>
                    <a:p>
                      <a:pPr marL="36195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Quicksand Light" panose="00000400000000000000" pitchFamily="2" charset="0"/>
                        </a:rPr>
                        <a:t>FY 2020-21</a:t>
                      </a:r>
                      <a:endParaRPr lang="en-IN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Quicksand Light" panose="000004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05" marR="63605" marT="55308" marB="55308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Quicksand Light" panose="00000400000000000000" pitchFamily="2" charset="0"/>
                        </a:rPr>
                        <a:t>-</a:t>
                      </a:r>
                      <a:endParaRPr lang="en-IN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Quicksand Light" panose="000004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05" marR="63605" marT="55308" marB="55308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04617"/>
                  </a:ext>
                </a:extLst>
              </a:tr>
              <a:tr h="1003181">
                <a:tc>
                  <a:txBody>
                    <a:bodyPr/>
                    <a:lstStyle/>
                    <a:p>
                      <a:pPr marL="36195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Quicksand Light" panose="00000400000000000000" pitchFamily="2" charset="0"/>
                        </a:rPr>
                        <a:t>FY 2021-22</a:t>
                      </a:r>
                      <a:endParaRPr lang="en-IN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Quicksand Light" panose="000004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05" marR="63605" marT="55308" marB="55308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Quicksand Light" panose="00000400000000000000" pitchFamily="2" charset="0"/>
                          <a:ea typeface="+mn-ea"/>
                          <a:cs typeface="+mn-cs"/>
                        </a:rPr>
                        <a:t>300.000</a:t>
                      </a:r>
                      <a:br>
                        <a:rPr lang="en-US" sz="14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Quicksand Light" panose="00000400000000000000" pitchFamily="2" charset="0"/>
                          <a:ea typeface="+mn-ea"/>
                          <a:cs typeface="+mn-cs"/>
                        </a:rPr>
                      </a:br>
                      <a:r>
                        <a:rPr lang="en-US" sz="14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Quicksand Light" panose="00000400000000000000" pitchFamily="2" charset="0"/>
                          <a:ea typeface="+mn-ea"/>
                          <a:cs typeface="+mn-cs"/>
                        </a:rPr>
                        <a:t>(5000 Students @ 5$/month)</a:t>
                      </a:r>
                      <a:endParaRPr lang="en-IN" sz="14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Quicksand Light" panose="00000400000000000000" pitchFamily="2" charset="0"/>
                        <a:ea typeface="+mn-ea"/>
                        <a:cs typeface="+mn-cs"/>
                      </a:endParaRPr>
                    </a:p>
                  </a:txBody>
                  <a:tcPr marL="63605" marR="63605" marT="55308" marB="55308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223305"/>
                  </a:ext>
                </a:extLst>
              </a:tr>
              <a:tr h="1200957">
                <a:tc>
                  <a:txBody>
                    <a:bodyPr/>
                    <a:lstStyle/>
                    <a:p>
                      <a:pPr marL="36195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Quicksand Light" panose="00000400000000000000" pitchFamily="2" charset="0"/>
                        </a:rPr>
                        <a:t>FY 2022-23</a:t>
                      </a:r>
                      <a:endParaRPr lang="en-IN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Quicksand Light" panose="000004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05" marR="63605" marT="55308" marB="55308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Quicksand Light" panose="00000400000000000000" pitchFamily="2" charset="0"/>
                        </a:rPr>
                        <a:t>1.8 million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Quicksand Light" panose="00000400000000000000" pitchFamily="2" charset="0"/>
                        </a:rPr>
                        <a:t>(30000 Students @ 5$/month)</a:t>
                      </a:r>
                      <a:endParaRPr lang="en-IN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Quicksand Light" panose="00000400000000000000" pitchFamily="2" charset="0"/>
                      </a:endParaRPr>
                    </a:p>
                    <a:p>
                      <a:pPr marL="36195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Quicksand Light" panose="00000400000000000000" pitchFamily="2" charset="0"/>
                        </a:rPr>
                        <a:t> </a:t>
                      </a:r>
                      <a:endParaRPr lang="en-IN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Quicksand Light" panose="000004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05" marR="63605" marT="55308" marB="55308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59098"/>
                  </a:ext>
                </a:extLst>
              </a:tr>
              <a:tr h="1063658">
                <a:tc>
                  <a:txBody>
                    <a:bodyPr/>
                    <a:lstStyle/>
                    <a:p>
                      <a:pPr marL="36195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Quicksand Light" panose="00000400000000000000" pitchFamily="2" charset="0"/>
                        </a:rPr>
                        <a:t>FY 2023-24</a:t>
                      </a:r>
                      <a:endParaRPr lang="en-IN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Quicksand Light" panose="000004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05" marR="63605" marT="55308" marB="55308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Quicksand Light" panose="00000400000000000000" pitchFamily="2" charset="0"/>
                        </a:rPr>
                        <a:t>30 million</a:t>
                      </a:r>
                      <a:endParaRPr lang="en-IN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Quicksand Light" panose="00000400000000000000" pitchFamily="2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Quicksand Light" panose="00000400000000000000" pitchFamily="2" charset="0"/>
                        </a:rPr>
                        <a:t>(500000 Students @ 5$/month)</a:t>
                      </a:r>
                      <a:endParaRPr lang="en-IN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Quicksand Light" panose="00000400000000000000" pitchFamily="2" charset="0"/>
                      </a:endParaRPr>
                    </a:p>
                    <a:p>
                      <a:pPr marL="36195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Quicksand Light" panose="00000400000000000000" pitchFamily="2" charset="0"/>
                        </a:rPr>
                        <a:t> </a:t>
                      </a:r>
                      <a:endParaRPr lang="en-IN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Quicksand Light" panose="000004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05" marR="63605" marT="55308" marB="55308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007871"/>
                  </a:ext>
                </a:extLst>
              </a:tr>
            </a:tbl>
          </a:graphicData>
        </a:graphic>
      </p:graphicFrame>
      <p:sp>
        <p:nvSpPr>
          <p:cNvPr id="7" name="Google Shape;87;p1">
            <a:extLst>
              <a:ext uri="{FF2B5EF4-FFF2-40B4-BE49-F238E27FC236}">
                <a16:creationId xmlns:a16="http://schemas.microsoft.com/office/drawing/2014/main" id="{D1DC08F2-2999-45A8-8914-4AAC6165E281}"/>
              </a:ext>
            </a:extLst>
          </p:cNvPr>
          <p:cNvSpPr txBox="1"/>
          <p:nvPr/>
        </p:nvSpPr>
        <p:spPr>
          <a:xfrm>
            <a:off x="4710404" y="6512981"/>
            <a:ext cx="277119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I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Quire Sans Light" panose="020B0604020202020204" pitchFamily="34" charset="0"/>
                <a:sym typeface="Arial"/>
              </a:rPr>
              <a:t>www.xealistic.com</a:t>
            </a:r>
            <a:endParaRPr sz="1400" dirty="0">
              <a:solidFill>
                <a:prstClr val="black">
                  <a:lumMod val="50000"/>
                  <a:lumOff val="50000"/>
                </a:prstClr>
              </a:solidFill>
              <a:latin typeface="Quire Sans Light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E4F3F-C9A9-424E-B8D4-93EF37113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545"/>
          <a:stretch/>
        </p:blipFill>
        <p:spPr>
          <a:xfrm>
            <a:off x="11564769" y="113933"/>
            <a:ext cx="446361" cy="52337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780B10-7C73-4D29-B311-B0805FD99739}"/>
              </a:ext>
            </a:extLst>
          </p:cNvPr>
          <p:cNvCxnSpPr>
            <a:cxnSpLocks/>
          </p:cNvCxnSpPr>
          <p:nvPr/>
        </p:nvCxnSpPr>
        <p:spPr>
          <a:xfrm>
            <a:off x="259882" y="837837"/>
            <a:ext cx="945200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092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0949D6-6258-431B-8C6C-29E7D1A93E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15251"/>
          <a:stretch/>
        </p:blipFill>
        <p:spPr>
          <a:xfrm>
            <a:off x="-1594" y="-25779"/>
            <a:ext cx="12193594" cy="6883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E63CD8-A38A-4565-937C-CCE0CE486FC6}"/>
              </a:ext>
            </a:extLst>
          </p:cNvPr>
          <p:cNvSpPr txBox="1"/>
          <p:nvPr/>
        </p:nvSpPr>
        <p:spPr>
          <a:xfrm>
            <a:off x="180817" y="181901"/>
            <a:ext cx="9962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Arial Black" panose="020B0A04020102020204" pitchFamily="34" charset="0"/>
              </a:rPr>
              <a:t>FUNDING REQUIREMENT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E28744-0ADE-46DB-912D-EC22F6F5F8C1}"/>
              </a:ext>
            </a:extLst>
          </p:cNvPr>
          <p:cNvSpPr/>
          <p:nvPr/>
        </p:nvSpPr>
        <p:spPr>
          <a:xfrm>
            <a:off x="180817" y="1524739"/>
            <a:ext cx="11319603" cy="188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uicksand Medium" panose="00000600000000000000" pitchFamily="2" charset="0"/>
              </a:rPr>
              <a:t>Team expansion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uicksand Medium" panose="00000600000000000000" pitchFamily="2" charset="0"/>
              </a:rPr>
              <a:t>Go-to market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uicksand Medium" panose="00000600000000000000" pitchFamily="2" charset="0"/>
              </a:rPr>
              <a:t>Product enhancement and content building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uicksand Medium" panose="00000600000000000000" pitchFamily="2" charset="0"/>
              </a:rPr>
              <a:t>International expansion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EE0F21-CE11-4EC2-92E6-768F1A26D2C8}"/>
              </a:ext>
            </a:extLst>
          </p:cNvPr>
          <p:cNvSpPr txBox="1"/>
          <p:nvPr/>
        </p:nvSpPr>
        <p:spPr>
          <a:xfrm>
            <a:off x="0" y="651910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400" spc="600" dirty="0">
                <a:solidFill>
                  <a:schemeClr val="bg1"/>
                </a:solidFill>
                <a:latin typeface="Agency FB" panose="020B0503020202020204" pitchFamily="34" charset="0"/>
              </a:rPr>
              <a:t>WWW.XEALISTIC.COM</a:t>
            </a:r>
            <a:endParaRPr lang="en-US" sz="1400" spc="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2169C6-7D21-452D-98FA-A89B6DCFA702}"/>
              </a:ext>
            </a:extLst>
          </p:cNvPr>
          <p:cNvSpPr/>
          <p:nvPr/>
        </p:nvSpPr>
        <p:spPr>
          <a:xfrm>
            <a:off x="180817" y="3830685"/>
            <a:ext cx="113196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spc="300" dirty="0">
                <a:solidFill>
                  <a:srgbClr val="00B0F0"/>
                </a:solidFill>
                <a:latin typeface="Arial Black" panose="020B0A04020102020204" pitchFamily="34" charset="0"/>
              </a:rPr>
              <a:t>Funds Required: 100,000 USD</a:t>
            </a:r>
          </a:p>
        </p:txBody>
      </p:sp>
      <p:sp>
        <p:nvSpPr>
          <p:cNvPr id="8" name="Google Shape;87;p1">
            <a:extLst>
              <a:ext uri="{FF2B5EF4-FFF2-40B4-BE49-F238E27FC236}">
                <a16:creationId xmlns:a16="http://schemas.microsoft.com/office/drawing/2014/main" id="{32EE21A4-644B-41D3-9FAC-33893916CCB8}"/>
              </a:ext>
            </a:extLst>
          </p:cNvPr>
          <p:cNvSpPr txBox="1"/>
          <p:nvPr/>
        </p:nvSpPr>
        <p:spPr>
          <a:xfrm>
            <a:off x="4710404" y="6512981"/>
            <a:ext cx="277119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Quire Sans Light" panose="020B0604020202020204" pitchFamily="34" charset="0"/>
                <a:sym typeface="Arial"/>
              </a:rPr>
              <a:t>www.xealistic.com</a:t>
            </a:r>
            <a:endParaRPr sz="1400" dirty="0">
              <a:solidFill>
                <a:schemeClr val="bg1"/>
              </a:solidFill>
              <a:latin typeface="Quire Sans Light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C185DB-05D9-4EC0-996D-131BC6C2CF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545"/>
          <a:stretch/>
        </p:blipFill>
        <p:spPr>
          <a:xfrm>
            <a:off x="11564769" y="113933"/>
            <a:ext cx="446361" cy="52337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7AB71E-08B2-4978-B734-CBD4C728D0AF}"/>
              </a:ext>
            </a:extLst>
          </p:cNvPr>
          <p:cNvCxnSpPr>
            <a:cxnSpLocks/>
          </p:cNvCxnSpPr>
          <p:nvPr/>
        </p:nvCxnSpPr>
        <p:spPr>
          <a:xfrm>
            <a:off x="279133" y="837837"/>
            <a:ext cx="810447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860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61461A-810B-4BA8-97B4-EC3D4C3EBE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15251"/>
          <a:stretch/>
        </p:blipFill>
        <p:spPr>
          <a:xfrm>
            <a:off x="-1594" y="-25779"/>
            <a:ext cx="12193594" cy="6883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E63CD8-A38A-4565-937C-CCE0CE486FC6}"/>
              </a:ext>
            </a:extLst>
          </p:cNvPr>
          <p:cNvSpPr txBox="1"/>
          <p:nvPr/>
        </p:nvSpPr>
        <p:spPr>
          <a:xfrm>
            <a:off x="180870" y="159418"/>
            <a:ext cx="9962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Arial Black" panose="020B0A04020102020204" pitchFamily="34" charset="0"/>
              </a:rPr>
              <a:t>MARKET SIZE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17EB58-E104-4C84-8DCB-DFC07EEDD0F6}"/>
              </a:ext>
            </a:extLst>
          </p:cNvPr>
          <p:cNvSpPr/>
          <p:nvPr/>
        </p:nvSpPr>
        <p:spPr>
          <a:xfrm>
            <a:off x="187277" y="1246135"/>
            <a:ext cx="11738995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latin typeface="Quicksand Light" panose="00000400000000000000" pitchFamily="2" charset="0"/>
              </a:rPr>
              <a:t>Gartner Says 100 Million Consumers Will Shop in Augmented Reality Online and In-Store by 2020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Quicksand Light" panose="00000400000000000000" pitchFamily="2" charset="0"/>
              </a:rPr>
              <a:t>Augmented Reality and Virtual Reality Will Rely on 5G to Change the Customer Experience</a:t>
            </a:r>
            <a:endParaRPr lang="en-IN" b="1" dirty="0">
              <a:solidFill>
                <a:schemeClr val="bg1"/>
              </a:solidFill>
              <a:latin typeface="Quicksand Light" panose="000004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EEF32-5172-4B91-B19F-D36F3E7F4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78" y="2596158"/>
            <a:ext cx="5790789" cy="410128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6525EDE-100E-4DCA-9A6E-03416FBD9831}"/>
              </a:ext>
            </a:extLst>
          </p:cNvPr>
          <p:cNvSpPr/>
          <p:nvPr/>
        </p:nvSpPr>
        <p:spPr>
          <a:xfrm>
            <a:off x="6461589" y="2828778"/>
            <a:ext cx="5217445" cy="2536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Quicksand Medium" panose="00000600000000000000" pitchFamily="2" charset="0"/>
              </a:rPr>
              <a:t>Ready Market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Quicksand Medium" panose="00000600000000000000" pitchFamily="2" charset="0"/>
              </a:rPr>
              <a:t>On Right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Quicksand Medium" panose="00000600000000000000" pitchFamily="2" charset="0"/>
              </a:rPr>
              <a:t>Hardware Maturing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Quicksand Medium" panose="00000600000000000000" pitchFamily="2" charset="0"/>
              </a:rPr>
              <a:t>Increasing Demand of Content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Quicksand Medium" panose="00000600000000000000" pitchFamily="2" charset="0"/>
              </a:rPr>
              <a:t>Better understanding and quality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Quicksand Medium" panose="00000600000000000000" pitchFamily="2" charset="0"/>
              </a:rPr>
              <a:t>Available Talent</a:t>
            </a:r>
            <a:endParaRPr lang="en-IN" dirty="0">
              <a:solidFill>
                <a:schemeClr val="bg1"/>
              </a:solidFill>
              <a:latin typeface="Quicksand Medium" panose="00000600000000000000" pitchFamily="2" charset="0"/>
            </a:endParaRPr>
          </a:p>
        </p:txBody>
      </p:sp>
      <p:sp>
        <p:nvSpPr>
          <p:cNvPr id="8" name="Google Shape;87;p1">
            <a:extLst>
              <a:ext uri="{FF2B5EF4-FFF2-40B4-BE49-F238E27FC236}">
                <a16:creationId xmlns:a16="http://schemas.microsoft.com/office/drawing/2014/main" id="{FA5A35CB-027E-4C78-9291-BABD5CCC7480}"/>
              </a:ext>
            </a:extLst>
          </p:cNvPr>
          <p:cNvSpPr txBox="1"/>
          <p:nvPr/>
        </p:nvSpPr>
        <p:spPr>
          <a:xfrm>
            <a:off x="4710404" y="6512981"/>
            <a:ext cx="277119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Quire Sans Light" panose="020B0604020202020204" pitchFamily="34" charset="0"/>
                <a:sym typeface="Arial"/>
              </a:rPr>
              <a:t>www.xealistic.com</a:t>
            </a:r>
            <a:endParaRPr sz="1400" dirty="0">
              <a:solidFill>
                <a:schemeClr val="bg1"/>
              </a:solidFill>
              <a:latin typeface="Quire Sans Light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C318B5-FE82-426E-8D62-FB2B30B30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545"/>
          <a:stretch/>
        </p:blipFill>
        <p:spPr>
          <a:xfrm>
            <a:off x="11564769" y="113933"/>
            <a:ext cx="446361" cy="52337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1AF8C6-A18F-450C-8AB4-857A93DC4C06}"/>
              </a:ext>
            </a:extLst>
          </p:cNvPr>
          <p:cNvCxnSpPr>
            <a:cxnSpLocks/>
          </p:cNvCxnSpPr>
          <p:nvPr/>
        </p:nvCxnSpPr>
        <p:spPr>
          <a:xfrm>
            <a:off x="288758" y="837837"/>
            <a:ext cx="62467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914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8D4AA6D-5444-4F43-9489-C3B81AC775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15251"/>
          <a:stretch/>
        </p:blipFill>
        <p:spPr>
          <a:xfrm>
            <a:off x="-1594" y="-25779"/>
            <a:ext cx="12193594" cy="6883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E63CD8-A38A-4565-937C-CCE0CE486FC6}"/>
              </a:ext>
            </a:extLst>
          </p:cNvPr>
          <p:cNvSpPr txBox="1"/>
          <p:nvPr/>
        </p:nvSpPr>
        <p:spPr>
          <a:xfrm>
            <a:off x="180870" y="113933"/>
            <a:ext cx="9962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Arial Black" panose="020B0A04020102020204" pitchFamily="34" charset="0"/>
              </a:rPr>
              <a:t>LEADERSHIP TEAM</a:t>
            </a:r>
            <a:endParaRPr lang="en-US" sz="4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5013C0-FB6E-7D48-A1F1-B815B58B0534}"/>
              </a:ext>
            </a:extLst>
          </p:cNvPr>
          <p:cNvGrpSpPr/>
          <p:nvPr/>
        </p:nvGrpSpPr>
        <p:grpSpPr>
          <a:xfrm>
            <a:off x="927655" y="2556625"/>
            <a:ext cx="10839108" cy="1744750"/>
            <a:chOff x="1864529" y="1860913"/>
            <a:chExt cx="8539149" cy="13745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3A214E-1A2D-4388-B2B2-5AFEF0D8C7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64529" y="1894207"/>
              <a:ext cx="1382875" cy="134123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A97BFE-EBAD-41C0-B1F3-6FF1F1AC6BAA}"/>
                </a:ext>
              </a:extLst>
            </p:cNvPr>
            <p:cNvSpPr txBox="1"/>
            <p:nvPr/>
          </p:nvSpPr>
          <p:spPr>
            <a:xfrm>
              <a:off x="7955516" y="1860913"/>
              <a:ext cx="2448162" cy="1139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Quicksand Medium" panose="00000600000000000000" pitchFamily="2" charset="0"/>
                </a:rPr>
                <a:t>AARTI DHIMAN</a:t>
              </a:r>
            </a:p>
            <a:p>
              <a:endParaRPr lang="en-IN" sz="2000" dirty="0">
                <a:solidFill>
                  <a:schemeClr val="bg1"/>
                </a:solidFill>
                <a:latin typeface="Quicksand Medium" panose="00000600000000000000" pitchFamily="2" charset="0"/>
              </a:endParaRPr>
            </a:p>
            <a:p>
              <a:r>
                <a:rPr lang="en-IN" sz="1600" dirty="0">
                  <a:solidFill>
                    <a:schemeClr val="bg1"/>
                  </a:solidFill>
                  <a:latin typeface="Quicksand Light" panose="00000400000000000000" pitchFamily="2" charset="0"/>
                </a:rPr>
                <a:t>CTO &amp; Co-Founder</a:t>
              </a:r>
            </a:p>
            <a:p>
              <a:r>
                <a:rPr lang="en-IN" sz="1600" dirty="0">
                  <a:solidFill>
                    <a:schemeClr val="bg1"/>
                  </a:solidFill>
                  <a:latin typeface="Quicksand Light" panose="00000400000000000000" pitchFamily="2" charset="0"/>
                </a:rPr>
                <a:t>7 Years of Tech Experience, Gesture Recognition and AR/VR Specialist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D55715-82F4-43B0-BEAB-48EF716D2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61867" y="1860913"/>
              <a:ext cx="1382875" cy="134123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616A0A-52EC-49B0-9E42-AFF94FA7AABD}"/>
                </a:ext>
              </a:extLst>
            </p:cNvPr>
            <p:cNvSpPr txBox="1"/>
            <p:nvPr/>
          </p:nvSpPr>
          <p:spPr>
            <a:xfrm>
              <a:off x="3232586" y="1894207"/>
              <a:ext cx="2192270" cy="1139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Quicksand Medium" panose="00000600000000000000" pitchFamily="2" charset="0"/>
                </a:rPr>
                <a:t>MUNISH DHIMAN</a:t>
              </a:r>
            </a:p>
            <a:p>
              <a:endParaRPr lang="en-IN" sz="2000" dirty="0">
                <a:solidFill>
                  <a:schemeClr val="bg1"/>
                </a:solidFill>
                <a:latin typeface="Quicksand Medium" panose="00000600000000000000" pitchFamily="2" charset="0"/>
              </a:endParaRPr>
            </a:p>
            <a:p>
              <a:r>
                <a:rPr lang="en-IN" sz="1600" dirty="0">
                  <a:solidFill>
                    <a:schemeClr val="bg1"/>
                  </a:solidFill>
                  <a:latin typeface="Quicksand Light" panose="00000400000000000000" pitchFamily="2" charset="0"/>
                </a:rPr>
                <a:t>CEO &amp; Co-Founder</a:t>
              </a:r>
            </a:p>
            <a:p>
              <a:r>
                <a:rPr lang="en-IN" sz="1600" dirty="0">
                  <a:solidFill>
                    <a:schemeClr val="bg1"/>
                  </a:solidFill>
                  <a:latin typeface="Quicksand Light" panose="00000400000000000000" pitchFamily="2" charset="0"/>
                </a:rPr>
                <a:t>15 Years of Tech Research, AR/VR and Sales Experience </a:t>
              </a:r>
            </a:p>
          </p:txBody>
        </p:sp>
      </p:grpSp>
      <p:sp>
        <p:nvSpPr>
          <p:cNvPr id="10" name="Google Shape;87;p1">
            <a:extLst>
              <a:ext uri="{FF2B5EF4-FFF2-40B4-BE49-F238E27FC236}">
                <a16:creationId xmlns:a16="http://schemas.microsoft.com/office/drawing/2014/main" id="{4FE2AAD0-01CA-448C-994E-7E39C4B85610}"/>
              </a:ext>
            </a:extLst>
          </p:cNvPr>
          <p:cNvSpPr txBox="1"/>
          <p:nvPr/>
        </p:nvSpPr>
        <p:spPr>
          <a:xfrm>
            <a:off x="4710404" y="6512981"/>
            <a:ext cx="277119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Quire Sans Light" panose="020B0604020202020204" pitchFamily="34" charset="0"/>
                <a:sym typeface="Arial"/>
              </a:rPr>
              <a:t>www.xealistic.com</a:t>
            </a:r>
            <a:endParaRPr sz="1400" dirty="0">
              <a:solidFill>
                <a:schemeClr val="bg1"/>
              </a:solidFill>
              <a:latin typeface="Quire Sans Light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D4FABF-1708-43E1-B4A0-C4D9AEFCF6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7545"/>
          <a:stretch/>
        </p:blipFill>
        <p:spPr>
          <a:xfrm>
            <a:off x="11564769" y="113933"/>
            <a:ext cx="446361" cy="5233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EE714A-1F3B-4C1C-A4AF-024A73D966F1}"/>
              </a:ext>
            </a:extLst>
          </p:cNvPr>
          <p:cNvCxnSpPr>
            <a:cxnSpLocks/>
          </p:cNvCxnSpPr>
          <p:nvPr/>
        </p:nvCxnSpPr>
        <p:spPr>
          <a:xfrm>
            <a:off x="317634" y="837837"/>
            <a:ext cx="771946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429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E63CD8-A38A-4565-937C-CCE0CE486FC6}"/>
              </a:ext>
            </a:extLst>
          </p:cNvPr>
          <p:cNvSpPr txBox="1"/>
          <p:nvPr/>
        </p:nvSpPr>
        <p:spPr>
          <a:xfrm>
            <a:off x="180870" y="113933"/>
            <a:ext cx="9962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TEAM ACHIEVEMENTS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723970-B7F7-4C68-B74E-1BAE68D3ABA3}"/>
              </a:ext>
            </a:extLst>
          </p:cNvPr>
          <p:cNvGrpSpPr/>
          <p:nvPr/>
        </p:nvGrpSpPr>
        <p:grpSpPr>
          <a:xfrm>
            <a:off x="850964" y="1070134"/>
            <a:ext cx="10212271" cy="5235140"/>
            <a:chOff x="-384366" y="432748"/>
            <a:chExt cx="12373311" cy="634296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D8C9CB-B573-4D22-A256-70257CFE8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7442179" y="5523086"/>
              <a:ext cx="4149560" cy="125262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0F9ECFF-2ADD-4BA0-8241-4453D29F25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55" r="432" b="2"/>
            <a:stretch/>
          </p:blipFill>
          <p:spPr>
            <a:xfrm>
              <a:off x="6784600" y="432748"/>
              <a:ext cx="5204345" cy="300818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122479-062F-40CF-948A-6B1E309FD3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409"/>
            <a:stretch/>
          </p:blipFill>
          <p:spPr>
            <a:xfrm>
              <a:off x="4100992" y="5517419"/>
              <a:ext cx="3159472" cy="124699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F0D29BA-42BE-48B0-AC84-9B95C3232C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00992" y="3574465"/>
              <a:ext cx="3881786" cy="1842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7B8A425-BC41-4354-A71C-D326FB26A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58933" y="3514853"/>
              <a:ext cx="3332805" cy="187470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220E8B-D27E-4E1E-B19B-D86D6F1F56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-354708" y="450993"/>
              <a:ext cx="4160452" cy="222249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FD84DF4-5F01-4219-BF61-EE014F799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-384366" y="2732404"/>
              <a:ext cx="4160452" cy="383116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C98D821-3E10-4FD3-9279-E6C9718FC1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00992" y="450993"/>
              <a:ext cx="2388359" cy="3008188"/>
            </a:xfrm>
            <a:prstGeom prst="rect">
              <a:avLst/>
            </a:prstGeom>
          </p:spPr>
        </p:pic>
      </p:grpSp>
      <p:sp>
        <p:nvSpPr>
          <p:cNvPr id="13" name="Google Shape;87;p1">
            <a:extLst>
              <a:ext uri="{FF2B5EF4-FFF2-40B4-BE49-F238E27FC236}">
                <a16:creationId xmlns:a16="http://schemas.microsoft.com/office/drawing/2014/main" id="{02B45B97-C248-43A5-8664-79CE3B68F9DF}"/>
              </a:ext>
            </a:extLst>
          </p:cNvPr>
          <p:cNvSpPr txBox="1"/>
          <p:nvPr/>
        </p:nvSpPr>
        <p:spPr>
          <a:xfrm>
            <a:off x="4710404" y="6512981"/>
            <a:ext cx="277119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I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Quire Sans Light" panose="020B0604020202020204" pitchFamily="34" charset="0"/>
                <a:sym typeface="Arial"/>
              </a:rPr>
              <a:t>www.xealistic.com</a:t>
            </a:r>
            <a:endParaRPr sz="1400" dirty="0">
              <a:solidFill>
                <a:prstClr val="black">
                  <a:lumMod val="50000"/>
                  <a:lumOff val="50000"/>
                </a:prstClr>
              </a:solidFill>
              <a:latin typeface="Quire Sans Light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5EC2A2-7BE5-4930-8F77-BB1A379E43F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7545"/>
          <a:stretch/>
        </p:blipFill>
        <p:spPr>
          <a:xfrm>
            <a:off x="11564769" y="113933"/>
            <a:ext cx="446361" cy="52337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B55601-D4EE-4D57-9FE0-56258D0E4C6E}"/>
              </a:ext>
            </a:extLst>
          </p:cNvPr>
          <p:cNvCxnSpPr>
            <a:cxnSpLocks/>
          </p:cNvCxnSpPr>
          <p:nvPr/>
        </p:nvCxnSpPr>
        <p:spPr>
          <a:xfrm>
            <a:off x="377737" y="837837"/>
            <a:ext cx="777486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318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9AE471-10E6-4888-836B-DE57BB9F21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15251"/>
          <a:stretch/>
        </p:blipFill>
        <p:spPr>
          <a:xfrm>
            <a:off x="-1594" y="-25779"/>
            <a:ext cx="12193594" cy="6883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E63CD8-A38A-4565-937C-CCE0CE486FC6}"/>
              </a:ext>
            </a:extLst>
          </p:cNvPr>
          <p:cNvSpPr txBox="1"/>
          <p:nvPr/>
        </p:nvSpPr>
        <p:spPr>
          <a:xfrm>
            <a:off x="180870" y="113927"/>
            <a:ext cx="9962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Arial Black" panose="020B0A04020102020204" pitchFamily="34" charset="0"/>
              </a:rPr>
              <a:t>TEAM ACHIEVEMENTS</a:t>
            </a:r>
            <a:endParaRPr lang="en-US" sz="4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Google Shape;87;p1">
            <a:extLst>
              <a:ext uri="{FF2B5EF4-FFF2-40B4-BE49-F238E27FC236}">
                <a16:creationId xmlns:a16="http://schemas.microsoft.com/office/drawing/2014/main" id="{02B45B97-C248-43A5-8664-79CE3B68F9DF}"/>
              </a:ext>
            </a:extLst>
          </p:cNvPr>
          <p:cNvSpPr txBox="1"/>
          <p:nvPr/>
        </p:nvSpPr>
        <p:spPr>
          <a:xfrm>
            <a:off x="4710404" y="6512981"/>
            <a:ext cx="277119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Quire Sans Light" panose="020B0604020202020204" pitchFamily="34" charset="0"/>
                <a:sym typeface="Arial"/>
              </a:rPr>
              <a:t>www.xealistic.com</a:t>
            </a:r>
            <a:endParaRPr sz="1400" dirty="0">
              <a:solidFill>
                <a:schemeClr val="bg1"/>
              </a:solidFill>
              <a:latin typeface="Quire Sans Light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5EC2A2-7BE5-4930-8F77-BB1A379E4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545"/>
          <a:stretch/>
        </p:blipFill>
        <p:spPr>
          <a:xfrm>
            <a:off x="11564769" y="113933"/>
            <a:ext cx="446361" cy="52337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75567C2-4BDA-4EFE-AE8B-CC5C6DFBFEBB}"/>
              </a:ext>
            </a:extLst>
          </p:cNvPr>
          <p:cNvGrpSpPr/>
          <p:nvPr/>
        </p:nvGrpSpPr>
        <p:grpSpPr>
          <a:xfrm>
            <a:off x="986298" y="1084181"/>
            <a:ext cx="9962949" cy="5271355"/>
            <a:chOff x="157529" y="369645"/>
            <a:chExt cx="11876942" cy="628404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6BD1EFC-EDC7-4D90-91B7-1F7FA6CF4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5987" y="3220899"/>
              <a:ext cx="4500040" cy="263652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1458F41-798F-45B6-9271-E6DD43274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7529" y="369645"/>
              <a:ext cx="5025116" cy="26624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1FD928-FB44-41B6-B6D8-9BFE50AB0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09481" y="451768"/>
              <a:ext cx="4624990" cy="321632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CEF9BA9-B8C6-43FF-8729-A99219467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5036" y="369645"/>
              <a:ext cx="1950270" cy="398328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277398-7C33-4265-B764-F9CE95A944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81925" y="3781425"/>
              <a:ext cx="4252546" cy="23336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7E12256-D439-49A9-BB2C-3F8BBB2A9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34113" y="4457882"/>
              <a:ext cx="2599725" cy="2195804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82438D-89A3-4D9C-8418-53020620D075}"/>
              </a:ext>
            </a:extLst>
          </p:cNvPr>
          <p:cNvCxnSpPr>
            <a:cxnSpLocks/>
          </p:cNvCxnSpPr>
          <p:nvPr/>
        </p:nvCxnSpPr>
        <p:spPr>
          <a:xfrm>
            <a:off x="377737" y="837837"/>
            <a:ext cx="777486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04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9A78C1-FFB1-40EF-928F-7B9D46954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49" r="28549" b="-4"/>
          <a:stretch/>
        </p:blipFill>
        <p:spPr>
          <a:xfrm>
            <a:off x="914587" y="2576029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B4EEC-C88B-468B-A278-EA295A7D0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73" r="12125" b="-2"/>
          <a:stretch/>
        </p:blipFill>
        <p:spPr>
          <a:xfrm>
            <a:off x="4629350" y="2035743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4AFCB-D1EB-4F7D-BD6A-0684139722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62" r="9689" b="1"/>
          <a:stretch/>
        </p:blipFill>
        <p:spPr>
          <a:xfrm>
            <a:off x="8344116" y="2576029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pic>
        <p:nvPicPr>
          <p:cNvPr id="23" name="Picture 2" descr="Log into Facebook">
            <a:extLst>
              <a:ext uri="{FF2B5EF4-FFF2-40B4-BE49-F238E27FC236}">
                <a16:creationId xmlns:a16="http://schemas.microsoft.com/office/drawing/2014/main" id="{55482EF0-CCD3-40C9-BBA6-622962E29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029" y="5794901"/>
            <a:ext cx="1839974" cy="64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Microsoft unveils its new logo, the first major change in 25 years - The  Verge">
            <a:extLst>
              <a:ext uri="{FF2B5EF4-FFF2-40B4-BE49-F238E27FC236}">
                <a16:creationId xmlns:a16="http://schemas.microsoft.com/office/drawing/2014/main" id="{0C5AD5C7-84BF-4AF7-9BB2-EC722D0DF3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28718" r="10475" b="32894"/>
          <a:stretch/>
        </p:blipFill>
        <p:spPr bwMode="auto">
          <a:xfrm>
            <a:off x="1225464" y="5794901"/>
            <a:ext cx="2095010" cy="56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Google has a new logo - The Verge">
            <a:extLst>
              <a:ext uri="{FF2B5EF4-FFF2-40B4-BE49-F238E27FC236}">
                <a16:creationId xmlns:a16="http://schemas.microsoft.com/office/drawing/2014/main" id="{56883DCC-B016-45D4-9D52-B65604FD1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4" b="25673"/>
          <a:stretch/>
        </p:blipFill>
        <p:spPr bwMode="auto">
          <a:xfrm>
            <a:off x="5271395" y="5229615"/>
            <a:ext cx="1883889" cy="56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C681C5-B79B-4EEA-8517-BF7C5EF83E1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7545"/>
          <a:stretch/>
        </p:blipFill>
        <p:spPr>
          <a:xfrm>
            <a:off x="11564769" y="113933"/>
            <a:ext cx="446361" cy="523376"/>
          </a:xfrm>
          <a:prstGeom prst="rect">
            <a:avLst/>
          </a:prstGeom>
        </p:spPr>
      </p:pic>
      <p:sp>
        <p:nvSpPr>
          <p:cNvPr id="14" name="Google Shape;87;p1">
            <a:extLst>
              <a:ext uri="{FF2B5EF4-FFF2-40B4-BE49-F238E27FC236}">
                <a16:creationId xmlns:a16="http://schemas.microsoft.com/office/drawing/2014/main" id="{C5D5A38C-BC37-43FB-981A-D9A8D7914751}"/>
              </a:ext>
            </a:extLst>
          </p:cNvPr>
          <p:cNvSpPr txBox="1"/>
          <p:nvPr/>
        </p:nvSpPr>
        <p:spPr>
          <a:xfrm>
            <a:off x="4710404" y="6512981"/>
            <a:ext cx="277119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Quire Sans Light" panose="020B0604020202020204" pitchFamily="34" charset="0"/>
                <a:sym typeface="Arial"/>
              </a:rPr>
              <a:t>www.xealistic.com</a:t>
            </a:r>
            <a:endParaRPr sz="2400" dirty="0">
              <a:solidFill>
                <a:schemeClr val="bg1">
                  <a:lumMod val="50000"/>
                  <a:lumOff val="50000"/>
                </a:schemeClr>
              </a:solidFill>
              <a:latin typeface="Quire Sans Light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B0A62-D338-4513-BD85-AEE3DB366E68}"/>
              </a:ext>
            </a:extLst>
          </p:cNvPr>
          <p:cNvSpPr/>
          <p:nvPr/>
        </p:nvSpPr>
        <p:spPr>
          <a:xfrm>
            <a:off x="117339" y="109384"/>
            <a:ext cx="12192000" cy="72894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kern="1200" spc="300" dirty="0">
                <a:solidFill>
                  <a:schemeClr val="bg1">
                    <a:lumMod val="50000"/>
                    <a:lumOff val="50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rPr>
              <a:t>EVERYONE TALKING </a:t>
            </a:r>
            <a:r>
              <a:rPr lang="en-US" sz="4000" b="1" kern="1200" dirty="0">
                <a:solidFill>
                  <a:srgbClr val="3159A2"/>
                </a:solidFill>
                <a:latin typeface="Arial Black" panose="020B0A04020102020204" pitchFamily="34" charset="0"/>
                <a:ea typeface="+mj-ea"/>
                <a:cs typeface="+mj-cs"/>
              </a:rPr>
              <a:t>XR</a:t>
            </a:r>
            <a:r>
              <a:rPr lang="en-US" sz="4000" b="1" kern="1200" dirty="0">
                <a:solidFill>
                  <a:srgbClr val="00B0F0"/>
                </a:solidFill>
                <a:latin typeface="Arial Black" panose="020B0A04020102020204" pitchFamily="34" charset="0"/>
                <a:ea typeface="+mj-ea"/>
                <a:cs typeface="+mj-cs"/>
              </a:rPr>
              <a:t> </a:t>
            </a:r>
            <a:r>
              <a:rPr lang="en-US" sz="3200" kern="1200" dirty="0">
                <a:solidFill>
                  <a:schemeClr val="bg1">
                    <a:lumMod val="50000"/>
                    <a:lumOff val="50000"/>
                  </a:schemeClr>
                </a:solidFill>
                <a:latin typeface="Quicksand Light" panose="00000400000000000000" pitchFamily="2" charset="0"/>
                <a:ea typeface="+mj-ea"/>
                <a:cs typeface="+mj-cs"/>
              </a:rPr>
              <a:t>(</a:t>
            </a: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  <a:latin typeface="Quicksand Light" panose="00000400000000000000" pitchFamily="2" charset="0"/>
                <a:ea typeface="+mj-ea"/>
                <a:cs typeface="+mj-cs"/>
              </a:rPr>
              <a:t>E</a:t>
            </a:r>
            <a:r>
              <a:rPr lang="en-US" sz="3200" i="1" kern="1200" dirty="0">
                <a:solidFill>
                  <a:schemeClr val="bg1">
                    <a:lumMod val="50000"/>
                    <a:lumOff val="50000"/>
                  </a:schemeClr>
                </a:solidFill>
                <a:latin typeface="Quicksand Light" panose="00000400000000000000" pitchFamily="2" charset="0"/>
                <a:ea typeface="+mj-ea"/>
                <a:cs typeface="+mj-cs"/>
              </a:rPr>
              <a:t>xtended Reality</a:t>
            </a:r>
            <a:r>
              <a:rPr lang="en-US" sz="3200" kern="1200" dirty="0">
                <a:solidFill>
                  <a:schemeClr val="bg1">
                    <a:lumMod val="50000"/>
                    <a:lumOff val="50000"/>
                  </a:schemeClr>
                </a:solidFill>
                <a:latin typeface="Quicksand Light" panose="00000400000000000000" pitchFamily="2" charset="0"/>
                <a:ea typeface="+mj-ea"/>
                <a:cs typeface="+mj-cs"/>
              </a:rPr>
              <a:t>)</a:t>
            </a:r>
            <a:endParaRPr lang="en-US" sz="3600" kern="1200" dirty="0">
              <a:solidFill>
                <a:schemeClr val="bg1">
                  <a:lumMod val="50000"/>
                  <a:lumOff val="50000"/>
                </a:schemeClr>
              </a:solidFill>
              <a:latin typeface="Quicksand Light" panose="00000400000000000000" pitchFamily="2" charset="0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6E403B-C26A-428C-968D-04C495B3A44B}"/>
              </a:ext>
            </a:extLst>
          </p:cNvPr>
          <p:cNvCxnSpPr>
            <a:cxnSpLocks/>
          </p:cNvCxnSpPr>
          <p:nvPr/>
        </p:nvCxnSpPr>
        <p:spPr>
          <a:xfrm>
            <a:off x="180870" y="837837"/>
            <a:ext cx="1113504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653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ADEB1B-016C-49F9-B52B-6F0FA1AE0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6505"/>
            <a:ext cx="12192000" cy="6858000"/>
          </a:xfrm>
          <a:prstGeom prst="rect">
            <a:avLst/>
          </a:prstGeom>
        </p:spPr>
      </p:pic>
      <p:sp>
        <p:nvSpPr>
          <p:cNvPr id="6" name="Google Shape;87;p1">
            <a:extLst>
              <a:ext uri="{FF2B5EF4-FFF2-40B4-BE49-F238E27FC236}">
                <a16:creationId xmlns:a16="http://schemas.microsoft.com/office/drawing/2014/main" id="{426C9C0A-A400-4671-8353-C9C6E512E8D4}"/>
              </a:ext>
            </a:extLst>
          </p:cNvPr>
          <p:cNvSpPr txBox="1"/>
          <p:nvPr/>
        </p:nvSpPr>
        <p:spPr>
          <a:xfrm>
            <a:off x="4710404" y="6512981"/>
            <a:ext cx="277119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Quire Sans Light" panose="020B0604020202020204" pitchFamily="34" charset="0"/>
                <a:sym typeface="Arial"/>
              </a:rPr>
              <a:t>www.xealistic.com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latin typeface="Quire Sans Light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4E181-535B-4C2C-882B-7A9025F816A1}"/>
              </a:ext>
            </a:extLst>
          </p:cNvPr>
          <p:cNvSpPr txBox="1"/>
          <p:nvPr/>
        </p:nvSpPr>
        <p:spPr>
          <a:xfrm>
            <a:off x="1" y="2890391"/>
            <a:ext cx="121919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 INVITE YOU TO COME AND JOIN US AS WE TRANSFORM </a:t>
            </a:r>
          </a:p>
          <a:p>
            <a:pPr algn="ctr"/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WAY THE WORLD CREATES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18813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6FD8B2-2B63-4BEC-AB6F-5B088F03654B}"/>
              </a:ext>
            </a:extLst>
          </p:cNvPr>
          <p:cNvGrpSpPr/>
          <p:nvPr/>
        </p:nvGrpSpPr>
        <p:grpSpPr>
          <a:xfrm>
            <a:off x="3725511" y="2619162"/>
            <a:ext cx="4740977" cy="1619675"/>
            <a:chOff x="4021495" y="2228637"/>
            <a:chExt cx="4740977" cy="1619675"/>
          </a:xfrm>
        </p:grpSpPr>
        <p:pic>
          <p:nvPicPr>
            <p:cNvPr id="85" name="Google Shape;85;p1" descr="A picture containing shape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21495" y="2228637"/>
              <a:ext cx="1283516" cy="161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"/>
            <p:cNvSpPr txBox="1"/>
            <p:nvPr/>
          </p:nvSpPr>
          <p:spPr>
            <a:xfrm>
              <a:off x="5305010" y="2761475"/>
              <a:ext cx="3457462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000" b="0" i="0" u="none" strike="noStrike" cap="none" dirty="0">
                  <a:solidFill>
                    <a:srgbClr val="666666"/>
                  </a:solidFill>
                  <a:latin typeface="Ronduit Capitals Light" panose="02000000000000000000" pitchFamily="50" charset="0"/>
                  <a:sym typeface="Arial"/>
                </a:rPr>
                <a:t>Thank you!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666666"/>
                </a:solidFill>
                <a:latin typeface="Ronduit Capitals Light" panose="02000000000000000000" pitchFamily="50" charset="0"/>
              </a:endParaRPr>
            </a:p>
          </p:txBody>
        </p:sp>
      </p:grpSp>
      <p:sp>
        <p:nvSpPr>
          <p:cNvPr id="6" name="Google Shape;87;p1">
            <a:extLst>
              <a:ext uri="{FF2B5EF4-FFF2-40B4-BE49-F238E27FC236}">
                <a16:creationId xmlns:a16="http://schemas.microsoft.com/office/drawing/2014/main" id="{426C9C0A-A400-4671-8353-C9C6E512E8D4}"/>
              </a:ext>
            </a:extLst>
          </p:cNvPr>
          <p:cNvSpPr txBox="1"/>
          <p:nvPr/>
        </p:nvSpPr>
        <p:spPr>
          <a:xfrm>
            <a:off x="4710404" y="6512981"/>
            <a:ext cx="277119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Quire Sans Light" panose="020B0604020202020204" pitchFamily="34" charset="0"/>
                <a:sym typeface="Arial"/>
              </a:rPr>
              <a:t>www.xealistic.com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latin typeface="Quire Sans Light" panose="020B0604020202020204" pitchFamily="34" charset="0"/>
            </a:endParaRPr>
          </a:p>
        </p:txBody>
      </p:sp>
      <p:sp>
        <p:nvSpPr>
          <p:cNvPr id="8" name="Google Shape;87;p1">
            <a:extLst>
              <a:ext uri="{FF2B5EF4-FFF2-40B4-BE49-F238E27FC236}">
                <a16:creationId xmlns:a16="http://schemas.microsoft.com/office/drawing/2014/main" id="{9F189B96-B165-4CE7-8CAC-111996BD06E7}"/>
              </a:ext>
            </a:extLst>
          </p:cNvPr>
          <p:cNvSpPr txBox="1"/>
          <p:nvPr/>
        </p:nvSpPr>
        <p:spPr>
          <a:xfrm>
            <a:off x="4710404" y="3941640"/>
            <a:ext cx="36348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rgbClr val="3159A2"/>
                </a:solidFill>
                <a:latin typeface="Quire Sans Light" panose="020B0604020202020204" pitchFamily="34" charset="0"/>
                <a:sym typeface="Arial"/>
              </a:rPr>
              <a:t>Contact Number: +91- 9990322337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rgbClr val="3159A2"/>
                </a:solidFill>
                <a:latin typeface="Quire Sans Light" panose="020B0604020202020204" pitchFamily="34" charset="0"/>
                <a:sym typeface="Arial"/>
              </a:rPr>
              <a:t>Email: aarti@xealistic.com</a:t>
            </a:r>
            <a:endParaRPr sz="2400" dirty="0">
              <a:solidFill>
                <a:srgbClr val="3159A2"/>
              </a:solidFill>
              <a:latin typeface="Quire Sans Light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366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20FDFD2-19AF-4124-A49A-BAC0929B1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63CD8-A38A-4565-937C-CCE0CE486FC6}"/>
              </a:ext>
            </a:extLst>
          </p:cNvPr>
          <p:cNvSpPr txBox="1"/>
          <p:nvPr/>
        </p:nvSpPr>
        <p:spPr>
          <a:xfrm>
            <a:off x="6981825" y="1641752"/>
            <a:ext cx="4391024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rPr>
              <a:t>THE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rPr>
              <a:t>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1C8A8B-C90E-4885-A36B-29212E4C1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47" r="8919" b="2"/>
          <a:stretch/>
        </p:blipFill>
        <p:spPr>
          <a:xfrm>
            <a:off x="20" y="1"/>
            <a:ext cx="6088360" cy="3333749"/>
          </a:xfrm>
          <a:custGeom>
            <a:avLst/>
            <a:gdLst/>
            <a:ahLst/>
            <a:cxnLst/>
            <a:rect l="l" t="t" r="r" b="b"/>
            <a:pathLst>
              <a:path w="6088380" h="3333749">
                <a:moveTo>
                  <a:pt x="0" y="0"/>
                </a:moveTo>
                <a:lnTo>
                  <a:pt x="6088380" y="0"/>
                </a:lnTo>
                <a:lnTo>
                  <a:pt x="6088380" y="2202180"/>
                </a:lnTo>
                <a:lnTo>
                  <a:pt x="5913795" y="3333749"/>
                </a:lnTo>
                <a:lnTo>
                  <a:pt x="0" y="3333749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581872-AC01-47DE-9673-3FED30A47F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1" r="11617" b="1"/>
          <a:stretch/>
        </p:blipFill>
        <p:spPr>
          <a:xfrm>
            <a:off x="20" y="3524252"/>
            <a:ext cx="6088360" cy="3333748"/>
          </a:xfrm>
          <a:custGeom>
            <a:avLst/>
            <a:gdLst/>
            <a:ahLst/>
            <a:cxnLst/>
            <a:rect l="l" t="t" r="r" b="b"/>
            <a:pathLst>
              <a:path w="6088380" h="3333748">
                <a:moveTo>
                  <a:pt x="0" y="0"/>
                </a:moveTo>
                <a:lnTo>
                  <a:pt x="5884403" y="0"/>
                </a:lnTo>
                <a:lnTo>
                  <a:pt x="5882640" y="11428"/>
                </a:lnTo>
                <a:lnTo>
                  <a:pt x="5562600" y="1931668"/>
                </a:lnTo>
                <a:lnTo>
                  <a:pt x="6088380" y="3333748"/>
                </a:lnTo>
                <a:lnTo>
                  <a:pt x="0" y="3333748"/>
                </a:ln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F6F6FC6-9A5F-4E14-8105-15D94914A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70" y="544"/>
            <a:ext cx="874716" cy="6857455"/>
            <a:chOff x="5395370" y="544"/>
            <a:chExt cx="874716" cy="685745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DCFA6DA-C89C-4BD9-A659-4E35D789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68AC5BD-C02C-4D96-813D-3C9ABB388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07338D-BC27-4C5F-BD24-6D2A8E747C90}"/>
              </a:ext>
            </a:extLst>
          </p:cNvPr>
          <p:cNvSpPr txBox="1"/>
          <p:nvPr/>
        </p:nvSpPr>
        <p:spPr>
          <a:xfrm>
            <a:off x="6841467" y="3041689"/>
            <a:ext cx="4642261" cy="268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Quire Sans Light" panose="020B0302040400020003" pitchFamily="34" charset="0"/>
              </a:rPr>
              <a:t>Expensive content</a:t>
            </a:r>
          </a:p>
          <a:p>
            <a:pPr marL="4572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Quire Sans Light" panose="020B0302040400020003" pitchFamily="34" charset="0"/>
              </a:rPr>
              <a:t>Difficult to author </a:t>
            </a:r>
            <a:r>
              <a:rPr lang="en-US" sz="2000" b="1" dirty="0">
                <a:solidFill>
                  <a:srgbClr val="00B0F0">
                    <a:alpha val="80000"/>
                  </a:srgbClr>
                </a:solidFill>
                <a:latin typeface="Quire Sans Light" panose="020B0302040400020003" pitchFamily="34" charset="0"/>
              </a:rPr>
              <a:t>XR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Quire Sans Light" panose="020B0302040400020003" pitchFamily="34" charset="0"/>
              </a:rPr>
              <a:t> content</a:t>
            </a:r>
          </a:p>
          <a:p>
            <a:pPr marL="4572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Quire Sans Light" panose="020B0302040400020003" pitchFamily="34" charset="0"/>
              </a:rPr>
              <a:t>Talent and tool availability for making </a:t>
            </a:r>
            <a:r>
              <a:rPr lang="en-US" sz="2000" b="1" dirty="0">
                <a:solidFill>
                  <a:srgbClr val="00B0F0">
                    <a:alpha val="80000"/>
                  </a:srgbClr>
                </a:solidFill>
                <a:latin typeface="Quire Sans Light" panose="020B0302040400020003" pitchFamily="34" charset="0"/>
              </a:rPr>
              <a:t>XR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Quire Sans Light" panose="020B0302040400020003" pitchFamily="34" charset="0"/>
              </a:rPr>
              <a:t> content 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EA142A1-1EF2-4148-BF47-6A870B24018B}"/>
              </a:ext>
            </a:extLst>
          </p:cNvPr>
          <p:cNvSpPr/>
          <p:nvPr/>
        </p:nvSpPr>
        <p:spPr>
          <a:xfrm>
            <a:off x="5036190" y="2075556"/>
            <a:ext cx="1461765" cy="455829"/>
          </a:xfrm>
          <a:prstGeom prst="wedgeRoundRectCallout">
            <a:avLst>
              <a:gd name="adj1" fmla="val -157299"/>
              <a:gd name="adj2" fmla="val -85517"/>
              <a:gd name="adj3" fmla="val 16667"/>
            </a:avLst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IN" sz="1200" b="1" dirty="0">
                <a:latin typeface="Quicksand" panose="00000500000000000000" pitchFamily="2" charset="0"/>
              </a:rPr>
              <a:t>VR is “COOL”</a:t>
            </a:r>
            <a:endParaRPr lang="en-US" sz="1200" b="1" dirty="0">
              <a:latin typeface="Quicksand" panose="00000500000000000000" pitchFamily="2" charset="0"/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69664A9-F562-434A-B5C9-BD0C58853C49}"/>
              </a:ext>
            </a:extLst>
          </p:cNvPr>
          <p:cNvSpPr/>
          <p:nvPr/>
        </p:nvSpPr>
        <p:spPr>
          <a:xfrm>
            <a:off x="4662595" y="5653351"/>
            <a:ext cx="1893182" cy="938369"/>
          </a:xfrm>
          <a:prstGeom prst="wedgeRoundRectCallout">
            <a:avLst>
              <a:gd name="adj1" fmla="val -102108"/>
              <a:gd name="adj2" fmla="val -34764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IN" sz="1200" dirty="0">
                <a:latin typeface="Quicksand Medium" panose="00000600000000000000" pitchFamily="2" charset="0"/>
              </a:rPr>
              <a:t>Oops! Its to expensive, I don’t have enough content and I can’t make more myself.</a:t>
            </a:r>
            <a:endParaRPr lang="en-US" sz="1200" dirty="0">
              <a:latin typeface="Quicksand Medium" panose="000006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7F34A-230B-42AD-849E-6AD11C98CC09}"/>
              </a:ext>
            </a:extLst>
          </p:cNvPr>
          <p:cNvSpPr txBox="1"/>
          <p:nvPr/>
        </p:nvSpPr>
        <p:spPr>
          <a:xfrm>
            <a:off x="0" y="19037"/>
            <a:ext cx="1457011" cy="369332"/>
          </a:xfrm>
          <a:prstGeom prst="rect">
            <a:avLst/>
          </a:prstGeom>
          <a:solidFill>
            <a:srgbClr val="3159A2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b="1" spc="600" dirty="0">
                <a:solidFill>
                  <a:schemeClr val="bg1"/>
                </a:solidFill>
                <a:latin typeface="Arial Black" panose="020B0A04020102020204" pitchFamily="34" charset="0"/>
              </a:rPr>
              <a:t>DEMO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D3EEE9-CA70-47F6-9C32-F82C3D32B255}"/>
              </a:ext>
            </a:extLst>
          </p:cNvPr>
          <p:cNvSpPr txBox="1"/>
          <p:nvPr/>
        </p:nvSpPr>
        <p:spPr>
          <a:xfrm>
            <a:off x="20681" y="3549314"/>
            <a:ext cx="2271778" cy="369332"/>
          </a:xfrm>
          <a:prstGeom prst="rect">
            <a:avLst/>
          </a:prstGeom>
          <a:solidFill>
            <a:srgbClr val="3159A2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spc="600" dirty="0">
                <a:solidFill>
                  <a:schemeClr val="bg1"/>
                </a:solidFill>
                <a:latin typeface="Arial Black" panose="020B0A04020102020204" pitchFamily="34" charset="0"/>
              </a:rPr>
              <a:t>P</a:t>
            </a:r>
            <a:r>
              <a:rPr lang="en-IN" b="1" spc="600" dirty="0">
                <a:solidFill>
                  <a:schemeClr val="bg1"/>
                </a:solidFill>
                <a:latin typeface="Arial Black" panose="020B0A04020102020204" pitchFamily="34" charset="0"/>
              </a:rPr>
              <a:t>ROPOSAL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DC07EF-AA2F-41EA-97A6-D49C2CB5A2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545"/>
          <a:stretch/>
        </p:blipFill>
        <p:spPr>
          <a:xfrm>
            <a:off x="11564769" y="113933"/>
            <a:ext cx="446361" cy="52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76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8735F7-4E17-4296-AA0D-10A6C7C35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545"/>
          <a:stretch/>
        </p:blipFill>
        <p:spPr>
          <a:xfrm>
            <a:off x="11564769" y="113933"/>
            <a:ext cx="446361" cy="523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18326D-9004-491C-9926-CA24403821AD}"/>
              </a:ext>
            </a:extLst>
          </p:cNvPr>
          <p:cNvSpPr txBox="1"/>
          <p:nvPr/>
        </p:nvSpPr>
        <p:spPr>
          <a:xfrm>
            <a:off x="6704679" y="1877863"/>
            <a:ext cx="6012264" cy="5238228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Quire Sans Light" panose="020B0302040400020003" pitchFamily="34" charset="0"/>
              </a:rPr>
              <a:t>Ready Made Augmented Reality Content Library for Education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Quire Sans Light" panose="020B0302040400020003" pitchFamily="34" charset="0"/>
              </a:rPr>
              <a:t>CBSE Science Curriculum for Junior and Senior classes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Quire Sans Light" panose="020B0302040400020003" pitchFamily="34" charset="0"/>
              </a:rPr>
              <a:t>Content for Space and Other Exiting Topics that need imagination.  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spc="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63CD8-A38A-4565-937C-CCE0CE486FC6}"/>
              </a:ext>
            </a:extLst>
          </p:cNvPr>
          <p:cNvSpPr txBox="1"/>
          <p:nvPr/>
        </p:nvSpPr>
        <p:spPr>
          <a:xfrm>
            <a:off x="7533857" y="882718"/>
            <a:ext cx="4030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XEALISTIC </a:t>
            </a:r>
            <a:r>
              <a:rPr lang="en-I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WILL BRING</a:t>
            </a:r>
            <a:r>
              <a:rPr lang="en-I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 XR </a:t>
            </a:r>
            <a:r>
              <a:rPr lang="en-I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FOR</a:t>
            </a:r>
            <a:r>
              <a:rPr lang="en-I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 EVERYONE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45359D-162F-4567-9831-2B662BC23C8C}"/>
              </a:ext>
            </a:extLst>
          </p:cNvPr>
          <p:cNvCxnSpPr>
            <a:cxnSpLocks/>
          </p:cNvCxnSpPr>
          <p:nvPr/>
        </p:nvCxnSpPr>
        <p:spPr>
          <a:xfrm>
            <a:off x="7614950" y="2590875"/>
            <a:ext cx="39438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Google Shape;87;p1">
            <a:extLst>
              <a:ext uri="{FF2B5EF4-FFF2-40B4-BE49-F238E27FC236}">
                <a16:creationId xmlns:a16="http://schemas.microsoft.com/office/drawing/2014/main" id="{CC1F793F-376D-44AE-9CD4-EBFB6460CFE3}"/>
              </a:ext>
            </a:extLst>
          </p:cNvPr>
          <p:cNvSpPr txBox="1"/>
          <p:nvPr/>
        </p:nvSpPr>
        <p:spPr>
          <a:xfrm>
            <a:off x="4710404" y="6512981"/>
            <a:ext cx="277119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Quire Sans Light" panose="020B0604020202020204" pitchFamily="34" charset="0"/>
                <a:sym typeface="Arial"/>
              </a:rPr>
              <a:t>www.xealistic.com</a:t>
            </a:r>
            <a:endParaRPr sz="2400" dirty="0">
              <a:solidFill>
                <a:prstClr val="black">
                  <a:lumMod val="50000"/>
                  <a:lumOff val="50000"/>
                </a:prstClr>
              </a:solidFill>
              <a:latin typeface="Quire Sans Light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CE5D73-2505-4936-9A27-A091A67F7E24}"/>
              </a:ext>
            </a:extLst>
          </p:cNvPr>
          <p:cNvGrpSpPr/>
          <p:nvPr/>
        </p:nvGrpSpPr>
        <p:grpSpPr>
          <a:xfrm>
            <a:off x="-677505" y="882718"/>
            <a:ext cx="8391745" cy="5658858"/>
            <a:chOff x="-677505" y="882718"/>
            <a:chExt cx="8391745" cy="56588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9162ED8-832D-4B2B-B525-81ECF6B99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77505" y="882718"/>
              <a:ext cx="8391745" cy="565885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</p:pic>
        <p:pic>
          <p:nvPicPr>
            <p:cNvPr id="4" name="Picture 3" descr="A screenshot of a map&#10;&#10;Description automatically generated with medium confidence">
              <a:extLst>
                <a:ext uri="{FF2B5EF4-FFF2-40B4-BE49-F238E27FC236}">
                  <a16:creationId xmlns:a16="http://schemas.microsoft.com/office/drawing/2014/main" id="{F7B200C1-1148-4595-A3AC-AA7FA5ABC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619" y="1125793"/>
              <a:ext cx="6154994" cy="3462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73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F54A47E-6C51-46C7-A298-630E8EC5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191" y="861492"/>
            <a:ext cx="2409037" cy="5005789"/>
          </a:xfrm>
          <a:prstGeom prst="rect">
            <a:avLst/>
          </a:prstGeom>
        </p:spPr>
      </p:pic>
      <p:pic>
        <p:nvPicPr>
          <p:cNvPr id="1028" name="Picture 4" descr="Samsung Galaxy S8 &amp; S8+ Harga dan Spesifikasi | Samsung Indonesia">
            <a:extLst>
              <a:ext uri="{FF2B5EF4-FFF2-40B4-BE49-F238E27FC236}">
                <a16:creationId xmlns:a16="http://schemas.microsoft.com/office/drawing/2014/main" id="{6DC31EA2-F57F-4B72-8910-42E04D443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483" y="565366"/>
            <a:ext cx="2530454" cy="543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8735F7-4E17-4296-AA0D-10A6C7C35C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545"/>
          <a:stretch/>
        </p:blipFill>
        <p:spPr>
          <a:xfrm>
            <a:off x="11564769" y="113933"/>
            <a:ext cx="446361" cy="523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18326D-9004-491C-9926-CA24403821AD}"/>
              </a:ext>
            </a:extLst>
          </p:cNvPr>
          <p:cNvSpPr txBox="1"/>
          <p:nvPr/>
        </p:nvSpPr>
        <p:spPr>
          <a:xfrm>
            <a:off x="-357267" y="1868400"/>
            <a:ext cx="6371988" cy="4605270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Quire Sans Light" panose="020B0302040400020003" pitchFamily="34" charset="0"/>
              </a:rPr>
              <a:t>AR/VR/MR “NO Code” Authoring Platform for Non-Tech Users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Quire Sans Light" panose="020B0302040400020003" pitchFamily="34" charset="0"/>
              </a:rPr>
              <a:t>Multi-Platform Compatibility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Quire Sans Light" panose="020B0302040400020003" pitchFamily="34" charset="0"/>
              </a:rPr>
              <a:t>Pre-Authored Content and Templates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Quire Sans Light" panose="020B0302040400020003" pitchFamily="34" charset="0"/>
              </a:rPr>
              <a:t>Sharing and Market Place Capabilities to Monetize</a:t>
            </a:r>
          </a:p>
        </p:txBody>
      </p:sp>
      <p:sp>
        <p:nvSpPr>
          <p:cNvPr id="12" name="Google Shape;87;p1">
            <a:extLst>
              <a:ext uri="{FF2B5EF4-FFF2-40B4-BE49-F238E27FC236}">
                <a16:creationId xmlns:a16="http://schemas.microsoft.com/office/drawing/2014/main" id="{65047625-2FDB-4B29-B954-C1F98AAED34C}"/>
              </a:ext>
            </a:extLst>
          </p:cNvPr>
          <p:cNvSpPr txBox="1"/>
          <p:nvPr/>
        </p:nvSpPr>
        <p:spPr>
          <a:xfrm>
            <a:off x="4710404" y="6512981"/>
            <a:ext cx="277119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Quire Sans Light" panose="020B0604020202020204" pitchFamily="34" charset="0"/>
                <a:sym typeface="Arial"/>
              </a:rPr>
              <a:t>www.xealistic.com</a:t>
            </a:r>
            <a:endParaRPr sz="2400" dirty="0">
              <a:solidFill>
                <a:prstClr val="black">
                  <a:lumMod val="50000"/>
                  <a:lumOff val="50000"/>
                </a:prstClr>
              </a:solidFill>
              <a:latin typeface="Quire Sans Light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EA52A-66F0-4B05-B87F-3F3B0BFA7193}"/>
              </a:ext>
            </a:extLst>
          </p:cNvPr>
          <p:cNvSpPr txBox="1"/>
          <p:nvPr/>
        </p:nvSpPr>
        <p:spPr>
          <a:xfrm>
            <a:off x="836899" y="675775"/>
            <a:ext cx="4954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XEALISTIC </a:t>
            </a:r>
            <a:r>
              <a:rPr lang="en-I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WILL BRING</a:t>
            </a:r>
            <a:r>
              <a:rPr lang="en-I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 XR </a:t>
            </a:r>
            <a:r>
              <a:rPr lang="en-I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FOR</a:t>
            </a:r>
            <a:r>
              <a:rPr lang="en-I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 EVERYONE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E345D0-75CF-4A35-B98A-6F372763F2C2}"/>
              </a:ext>
            </a:extLst>
          </p:cNvPr>
          <p:cNvCxnSpPr>
            <a:cxnSpLocks/>
          </p:cNvCxnSpPr>
          <p:nvPr/>
        </p:nvCxnSpPr>
        <p:spPr>
          <a:xfrm>
            <a:off x="919182" y="2238869"/>
            <a:ext cx="44757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98AC5EC-E2D8-4B12-A3FD-5284D0C89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2546" y="861492"/>
            <a:ext cx="2406074" cy="4945820"/>
          </a:xfrm>
          <a:prstGeom prst="rect">
            <a:avLst/>
          </a:prstGeom>
        </p:spPr>
      </p:pic>
      <p:pic>
        <p:nvPicPr>
          <p:cNvPr id="24" name="Picture 4" descr="Samsung Galaxy S8 &amp; S8+ Harga dan Spesifikasi | Samsung Indonesia">
            <a:extLst>
              <a:ext uri="{FF2B5EF4-FFF2-40B4-BE49-F238E27FC236}">
                <a16:creationId xmlns:a16="http://schemas.microsoft.com/office/drawing/2014/main" id="{98A9B615-D30B-48CD-9B03-0A58067F5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126" y="565365"/>
            <a:ext cx="2530454" cy="543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011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162ED8-832D-4B2B-B525-81ECF6B99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48" y="1533236"/>
            <a:ext cx="7896304" cy="532476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8735F7-4E17-4296-AA0D-10A6C7C35C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545"/>
          <a:stretch/>
        </p:blipFill>
        <p:spPr>
          <a:xfrm>
            <a:off x="11564769" y="113933"/>
            <a:ext cx="446361" cy="523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157E6B-434A-44FA-A5B3-EF10AB7B238F}"/>
              </a:ext>
            </a:extLst>
          </p:cNvPr>
          <p:cNvSpPr txBox="1"/>
          <p:nvPr/>
        </p:nvSpPr>
        <p:spPr>
          <a:xfrm>
            <a:off x="180870" y="137897"/>
            <a:ext cx="7986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THE TOOL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BA08E7-5E64-474A-B7BF-0F156F666EE9}"/>
              </a:ext>
            </a:extLst>
          </p:cNvPr>
          <p:cNvSpPr/>
          <p:nvPr/>
        </p:nvSpPr>
        <p:spPr>
          <a:xfrm>
            <a:off x="3090115" y="1023638"/>
            <a:ext cx="1677798" cy="307777"/>
          </a:xfrm>
          <a:prstGeom prst="rect">
            <a:avLst/>
          </a:prstGeom>
          <a:solidFill>
            <a:srgbClr val="3159A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pc="600" dirty="0">
                <a:latin typeface="Arial Black" panose="020B0A04020102020204" pitchFamily="34" charset="0"/>
              </a:rPr>
              <a:t>T</a:t>
            </a:r>
            <a:r>
              <a:rPr lang="en-IN" sz="1600" b="1" spc="600" dirty="0">
                <a:latin typeface="Arial Black" panose="020B0A04020102020204" pitchFamily="34" charset="0"/>
              </a:rPr>
              <a:t>HINK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1540BC-8B45-4E29-BB94-0A3FC9DF09DB}"/>
              </a:ext>
            </a:extLst>
          </p:cNvPr>
          <p:cNvSpPr/>
          <p:nvPr/>
        </p:nvSpPr>
        <p:spPr>
          <a:xfrm>
            <a:off x="5297818" y="1023637"/>
            <a:ext cx="1677799" cy="307777"/>
          </a:xfrm>
          <a:prstGeom prst="rect">
            <a:avLst/>
          </a:prstGeom>
          <a:solidFill>
            <a:srgbClr val="3159A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pc="600" dirty="0">
                <a:latin typeface="Arial Black" panose="020B0A04020102020204" pitchFamily="34" charset="0"/>
              </a:rPr>
              <a:t>C</a:t>
            </a:r>
            <a:r>
              <a:rPr lang="en-IN" sz="1600" b="1" spc="600" dirty="0">
                <a:latin typeface="Arial Black" panose="020B0A04020102020204" pitchFamily="34" charset="0"/>
              </a:rPr>
              <a:t>REATE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1B22B8-EB6E-4278-B58F-FC022047089F}"/>
              </a:ext>
            </a:extLst>
          </p:cNvPr>
          <p:cNvSpPr/>
          <p:nvPr/>
        </p:nvSpPr>
        <p:spPr>
          <a:xfrm>
            <a:off x="7564245" y="1023636"/>
            <a:ext cx="1616278" cy="307777"/>
          </a:xfrm>
          <a:prstGeom prst="rect">
            <a:avLst/>
          </a:prstGeom>
          <a:solidFill>
            <a:srgbClr val="3159A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spc="600" dirty="0">
                <a:latin typeface="Arial Black" panose="020B0A04020102020204" pitchFamily="34" charset="0"/>
              </a:rPr>
              <a:t>BUILD</a:t>
            </a:r>
            <a:endParaRPr lang="en-IN" b="1" spc="600" dirty="0">
              <a:latin typeface="Arial Black" panose="020B0A040201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20767D-C92B-436E-9B9D-FA134C1BFFD9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4767913" y="1177526"/>
            <a:ext cx="5299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6A7A69-3226-4CE8-BC4D-83BC8B0DA4B0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6975617" y="1177525"/>
            <a:ext cx="58862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A641B53-A32E-44EA-9F5C-1528B6B0F9A0}"/>
              </a:ext>
            </a:extLst>
          </p:cNvPr>
          <p:cNvSpPr/>
          <p:nvPr/>
        </p:nvSpPr>
        <p:spPr>
          <a:xfrm>
            <a:off x="217610" y="2384975"/>
            <a:ext cx="2528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u="sng" dirty="0">
                <a:solidFill>
                  <a:srgbClr val="3159A2"/>
                </a:solidFill>
                <a:latin typeface="Arial Black" panose="020B0A04020102020204" pitchFamily="34" charset="0"/>
              </a:rPr>
              <a:t>AUTHORING TOOL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395A27-4ED3-4695-8FEB-BED0969593B2}"/>
              </a:ext>
            </a:extLst>
          </p:cNvPr>
          <p:cNvSpPr/>
          <p:nvPr/>
        </p:nvSpPr>
        <p:spPr>
          <a:xfrm>
            <a:off x="300737" y="2756178"/>
            <a:ext cx="20914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Medium" panose="00000600000000000000" pitchFamily="2" charset="0"/>
              </a:rPr>
              <a:t>Instant prototyping of  augmented reality content for various domains.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CCF6A4-A634-4061-8957-7A2E5F1ABEB0}"/>
              </a:ext>
            </a:extLst>
          </p:cNvPr>
          <p:cNvCxnSpPr/>
          <p:nvPr/>
        </p:nvCxnSpPr>
        <p:spPr>
          <a:xfrm flipV="1">
            <a:off x="9340442" y="2361590"/>
            <a:ext cx="5299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7C7A7AC-384A-47D2-876C-41A30A08F59F}"/>
              </a:ext>
            </a:extLst>
          </p:cNvPr>
          <p:cNvSpPr/>
          <p:nvPr/>
        </p:nvSpPr>
        <p:spPr>
          <a:xfrm>
            <a:off x="9910319" y="2176924"/>
            <a:ext cx="1452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Medium" panose="00000600000000000000" pitchFamily="2" charset="0"/>
              </a:rPr>
              <a:t>3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Medium" panose="00000600000000000000" pitchFamily="2" charset="0"/>
              </a:rPr>
              <a:t>D Shapes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3A942D-AD0E-4E57-87EA-2242E9434B00}"/>
              </a:ext>
            </a:extLst>
          </p:cNvPr>
          <p:cNvCxnSpPr/>
          <p:nvPr/>
        </p:nvCxnSpPr>
        <p:spPr>
          <a:xfrm flipV="1">
            <a:off x="9340441" y="3146820"/>
            <a:ext cx="5299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CF1B57-E5CD-4AED-8A5D-C5902293CF87}"/>
              </a:ext>
            </a:extLst>
          </p:cNvPr>
          <p:cNvCxnSpPr>
            <a:cxnSpLocks/>
          </p:cNvCxnSpPr>
          <p:nvPr/>
        </p:nvCxnSpPr>
        <p:spPr>
          <a:xfrm flipV="1">
            <a:off x="9340440" y="3930287"/>
            <a:ext cx="5299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8E4888-3F7F-41A3-B9EE-41D1BC6F4DBE}"/>
              </a:ext>
            </a:extLst>
          </p:cNvPr>
          <p:cNvCxnSpPr>
            <a:cxnSpLocks/>
          </p:cNvCxnSpPr>
          <p:nvPr/>
        </p:nvCxnSpPr>
        <p:spPr>
          <a:xfrm flipV="1">
            <a:off x="9325060" y="4695084"/>
            <a:ext cx="5299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46A6232-A1A0-44CF-AA63-F9FA2DF38289}"/>
              </a:ext>
            </a:extLst>
          </p:cNvPr>
          <p:cNvSpPr/>
          <p:nvPr/>
        </p:nvSpPr>
        <p:spPr>
          <a:xfrm>
            <a:off x="9895675" y="2800434"/>
            <a:ext cx="19955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Medium" panose="00000600000000000000" pitchFamily="2" charset="0"/>
              </a:rPr>
              <a:t>Huge 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Medium" panose="00000600000000000000" pitchFamily="2" charset="0"/>
              </a:rPr>
              <a:t>3D Asset Library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80BFC6-71DC-4AEF-AAF9-BA69D76C54D0}"/>
              </a:ext>
            </a:extLst>
          </p:cNvPr>
          <p:cNvSpPr/>
          <p:nvPr/>
        </p:nvSpPr>
        <p:spPr>
          <a:xfrm>
            <a:off x="9910107" y="3583335"/>
            <a:ext cx="14989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Medium" panose="00000600000000000000" pitchFamily="2" charset="0"/>
              </a:rPr>
              <a:t>Animated Models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06BEB-3C7F-450C-8F74-676C154547C3}"/>
              </a:ext>
            </a:extLst>
          </p:cNvPr>
          <p:cNvSpPr/>
          <p:nvPr/>
        </p:nvSpPr>
        <p:spPr>
          <a:xfrm>
            <a:off x="9910320" y="4341069"/>
            <a:ext cx="14399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Medium" panose="00000600000000000000" pitchFamily="2" charset="0"/>
              </a:rPr>
              <a:t>Multiple Textures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F885AB-E44D-46F1-9E5C-CFAC6F402587}"/>
              </a:ext>
            </a:extLst>
          </p:cNvPr>
          <p:cNvCxnSpPr>
            <a:cxnSpLocks/>
          </p:cNvCxnSpPr>
          <p:nvPr/>
        </p:nvCxnSpPr>
        <p:spPr>
          <a:xfrm>
            <a:off x="377737" y="837837"/>
            <a:ext cx="39438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403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8735F7-4E17-4296-AA0D-10A6C7C35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545"/>
          <a:stretch/>
        </p:blipFill>
        <p:spPr>
          <a:xfrm>
            <a:off x="11564769" y="113933"/>
            <a:ext cx="446361" cy="523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157E6B-434A-44FA-A5B3-EF10AB7B238F}"/>
              </a:ext>
            </a:extLst>
          </p:cNvPr>
          <p:cNvSpPr txBox="1"/>
          <p:nvPr/>
        </p:nvSpPr>
        <p:spPr>
          <a:xfrm>
            <a:off x="180869" y="137897"/>
            <a:ext cx="8395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PRODUCT DEMO VIDEO LINK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F885AB-E44D-46F1-9E5C-CFAC6F402587}"/>
              </a:ext>
            </a:extLst>
          </p:cNvPr>
          <p:cNvCxnSpPr>
            <a:cxnSpLocks/>
          </p:cNvCxnSpPr>
          <p:nvPr/>
        </p:nvCxnSpPr>
        <p:spPr>
          <a:xfrm>
            <a:off x="377737" y="837837"/>
            <a:ext cx="926677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9662E42-5E8D-4FAA-BAA0-70A28F195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057" y="1135749"/>
            <a:ext cx="7401886" cy="41635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BB6A3-F453-446C-9222-E871853E7E45}"/>
              </a:ext>
            </a:extLst>
          </p:cNvPr>
          <p:cNvSpPr txBox="1"/>
          <p:nvPr/>
        </p:nvSpPr>
        <p:spPr>
          <a:xfrm>
            <a:off x="3038213" y="5597221"/>
            <a:ext cx="6115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>
                <a:hlinkClick r:id="rId3"/>
              </a:rPr>
              <a:t>https://youtu.be/ZUjokrykxUI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2765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24959A-237B-41E3-A047-2A15E79AF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9" b="7739"/>
          <a:stretch/>
        </p:blipFill>
        <p:spPr>
          <a:xfrm>
            <a:off x="20" y="10"/>
            <a:ext cx="6095980" cy="3428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796275-60A5-4909-A92B-B10B90D1B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6096000" y="10"/>
            <a:ext cx="6096000" cy="3428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19775-F8FF-4857-AD0B-7D51C7580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5" b="6745"/>
          <a:stretch/>
        </p:blipFill>
        <p:spPr>
          <a:xfrm>
            <a:off x="20" y="3429000"/>
            <a:ext cx="609598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C331C3-D85F-4A00-8EE7-EDB66477E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" b="12"/>
          <a:stretch/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63CD8-A38A-4565-937C-CCE0CE486FC6}"/>
              </a:ext>
            </a:extLst>
          </p:cNvPr>
          <p:cNvSpPr txBox="1"/>
          <p:nvPr/>
        </p:nvSpPr>
        <p:spPr>
          <a:xfrm>
            <a:off x="4286858" y="2761554"/>
            <a:ext cx="3618284" cy="1345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080808"/>
                </a:solidFill>
                <a:latin typeface="Arial Black" panose="020B0A04020102020204" pitchFamily="34" charset="0"/>
                <a:ea typeface="+mj-ea"/>
                <a:cs typeface="+mj-cs"/>
              </a:rPr>
              <a:t>MULTI-PLATFORM</a:t>
            </a: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917401-8686-4DB7-A1CA-2DE546014D3D}"/>
              </a:ext>
            </a:extLst>
          </p:cNvPr>
          <p:cNvSpPr/>
          <p:nvPr/>
        </p:nvSpPr>
        <p:spPr>
          <a:xfrm>
            <a:off x="9215772" y="6433812"/>
            <a:ext cx="2976228" cy="424188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>Mixed Reality</a:t>
            </a:r>
            <a:endParaRPr lang="en-IN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44AB06-E645-4BC7-94DE-1A180F7EEF68}"/>
              </a:ext>
            </a:extLst>
          </p:cNvPr>
          <p:cNvSpPr/>
          <p:nvPr/>
        </p:nvSpPr>
        <p:spPr>
          <a:xfrm>
            <a:off x="0" y="6433812"/>
            <a:ext cx="3091188" cy="424188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>Mixed Reality</a:t>
            </a:r>
            <a:endParaRPr lang="en-IN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E5E9DA-3DBA-4E71-97CE-2391D65D194B}"/>
              </a:ext>
            </a:extLst>
          </p:cNvPr>
          <p:cNvSpPr/>
          <p:nvPr/>
        </p:nvSpPr>
        <p:spPr>
          <a:xfrm>
            <a:off x="8249264" y="-8605"/>
            <a:ext cx="3942735" cy="424188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>Augmented Reality</a:t>
            </a:r>
            <a:endParaRPr lang="en-IN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0D1EB6-0D90-4AEB-B3CF-00FD77D60D7E}"/>
              </a:ext>
            </a:extLst>
          </p:cNvPr>
          <p:cNvSpPr/>
          <p:nvPr/>
        </p:nvSpPr>
        <p:spPr>
          <a:xfrm>
            <a:off x="-7292" y="-8605"/>
            <a:ext cx="3098480" cy="424188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>Virtual Reality</a:t>
            </a:r>
            <a:endParaRPr lang="en-IN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16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E63CD8-A38A-4565-937C-CCE0CE486FC6}"/>
              </a:ext>
            </a:extLst>
          </p:cNvPr>
          <p:cNvSpPr txBox="1"/>
          <p:nvPr/>
        </p:nvSpPr>
        <p:spPr>
          <a:xfrm>
            <a:off x="257872" y="132839"/>
            <a:ext cx="5596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ARCHITECTURE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8F2234-6ADD-487B-A28A-F2969E8BC9ED}"/>
              </a:ext>
            </a:extLst>
          </p:cNvPr>
          <p:cNvGrpSpPr/>
          <p:nvPr/>
        </p:nvGrpSpPr>
        <p:grpSpPr>
          <a:xfrm>
            <a:off x="470290" y="1332162"/>
            <a:ext cx="10347069" cy="5222450"/>
            <a:chOff x="1047961" y="1114627"/>
            <a:chExt cx="10347069" cy="52224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45B576-A091-4FA1-829E-9C5E7A1EE24B}"/>
                </a:ext>
              </a:extLst>
            </p:cNvPr>
            <p:cNvSpPr txBox="1"/>
            <p:nvPr/>
          </p:nvSpPr>
          <p:spPr>
            <a:xfrm>
              <a:off x="5724954" y="5894114"/>
              <a:ext cx="1562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spc="3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CONSUMERS</a:t>
              </a:r>
              <a:endParaRPr lang="en-US" sz="1400" spc="3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E2C16BB-3590-48A6-B902-0783F8C9BF96}"/>
                </a:ext>
              </a:extLst>
            </p:cNvPr>
            <p:cNvGrpSpPr/>
            <p:nvPr/>
          </p:nvGrpSpPr>
          <p:grpSpPr>
            <a:xfrm>
              <a:off x="1047961" y="1114627"/>
              <a:ext cx="10347069" cy="5222450"/>
              <a:chOff x="251006" y="561507"/>
              <a:chExt cx="11859291" cy="5985711"/>
            </a:xfrm>
          </p:grpSpPr>
          <p:sp>
            <p:nvSpPr>
              <p:cNvPr id="7" name="Cloud 6">
                <a:extLst>
                  <a:ext uri="{FF2B5EF4-FFF2-40B4-BE49-F238E27FC236}">
                    <a16:creationId xmlns:a16="http://schemas.microsoft.com/office/drawing/2014/main" id="{DB1CD29B-D2BF-487E-AFCC-7689CF7E0808}"/>
                  </a:ext>
                </a:extLst>
              </p:cNvPr>
              <p:cNvSpPr/>
              <p:nvPr/>
            </p:nvSpPr>
            <p:spPr>
              <a:xfrm>
                <a:off x="4933949" y="1530354"/>
                <a:ext cx="3811408" cy="1933576"/>
              </a:xfrm>
              <a:prstGeom prst="cloud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XEALISTIC CLOUD</a:t>
                </a:r>
                <a:endParaRPr lang="en-US" b="1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8" name="Flowchart: Magnetic Disk 7">
                <a:extLst>
                  <a:ext uri="{FF2B5EF4-FFF2-40B4-BE49-F238E27FC236}">
                    <a16:creationId xmlns:a16="http://schemas.microsoft.com/office/drawing/2014/main" id="{30BCEE6A-2664-4090-8019-0CAC41B17364}"/>
                  </a:ext>
                </a:extLst>
              </p:cNvPr>
              <p:cNvSpPr/>
              <p:nvPr/>
            </p:nvSpPr>
            <p:spPr>
              <a:xfrm>
                <a:off x="10769454" y="561507"/>
                <a:ext cx="1340843" cy="1000125"/>
              </a:xfrm>
              <a:prstGeom prst="flowChartMagneticDisk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dirty="0">
                    <a:solidFill>
                      <a:schemeClr val="bg1"/>
                    </a:solidFill>
                    <a:latin typeface="Quicksand Medium" panose="00000600000000000000" pitchFamily="2" charset="0"/>
                  </a:rPr>
                  <a:t>User </a:t>
                </a:r>
              </a:p>
              <a:p>
                <a:pPr algn="ctr"/>
                <a:r>
                  <a:rPr lang="en-IN" sz="1200" dirty="0">
                    <a:solidFill>
                      <a:schemeClr val="bg1"/>
                    </a:solidFill>
                    <a:latin typeface="Quicksand Medium" panose="00000600000000000000" pitchFamily="2" charset="0"/>
                  </a:rPr>
                  <a:t>content</a:t>
                </a:r>
                <a:endParaRPr lang="en-US" sz="1200" dirty="0">
                  <a:solidFill>
                    <a:schemeClr val="bg1"/>
                  </a:solidFill>
                  <a:latin typeface="Quicksand Medium" panose="00000600000000000000" pitchFamily="2" charset="0"/>
                </a:endParaRPr>
              </a:p>
            </p:txBody>
          </p:sp>
          <p:sp>
            <p:nvSpPr>
              <p:cNvPr id="9" name="Flowchart: Magnetic Disk 8">
                <a:extLst>
                  <a:ext uri="{FF2B5EF4-FFF2-40B4-BE49-F238E27FC236}">
                    <a16:creationId xmlns:a16="http://schemas.microsoft.com/office/drawing/2014/main" id="{43C6B7CD-A8B1-4061-A8AA-31D771CF1186}"/>
                  </a:ext>
                </a:extLst>
              </p:cNvPr>
              <p:cNvSpPr/>
              <p:nvPr/>
            </p:nvSpPr>
            <p:spPr>
              <a:xfrm>
                <a:off x="10769454" y="2083077"/>
                <a:ext cx="1340843" cy="1000125"/>
              </a:xfrm>
              <a:prstGeom prst="flowChartMagneticDisk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dirty="0">
                    <a:solidFill>
                      <a:schemeClr val="bg1"/>
                    </a:solidFill>
                    <a:latin typeface="Quicksand Medium" panose="00000600000000000000" pitchFamily="2" charset="0"/>
                  </a:rPr>
                  <a:t>Asset </a:t>
                </a:r>
              </a:p>
              <a:p>
                <a:pPr algn="ctr"/>
                <a:r>
                  <a:rPr lang="en-IN" sz="1200" dirty="0">
                    <a:solidFill>
                      <a:schemeClr val="bg1"/>
                    </a:solidFill>
                    <a:latin typeface="Quicksand Medium" panose="00000600000000000000" pitchFamily="2" charset="0"/>
                  </a:rPr>
                  <a:t>library</a:t>
                </a:r>
                <a:endParaRPr lang="en-US" sz="1200" dirty="0">
                  <a:solidFill>
                    <a:schemeClr val="bg1"/>
                  </a:solidFill>
                  <a:latin typeface="Quicksand Medium" panose="00000600000000000000" pitchFamily="2" charset="0"/>
                </a:endParaRPr>
              </a:p>
            </p:txBody>
          </p:sp>
          <p:sp>
            <p:nvSpPr>
              <p:cNvPr id="10" name="Flowchart: Magnetic Disk 9">
                <a:extLst>
                  <a:ext uri="{FF2B5EF4-FFF2-40B4-BE49-F238E27FC236}">
                    <a16:creationId xmlns:a16="http://schemas.microsoft.com/office/drawing/2014/main" id="{2F20826A-2E44-4ED0-BFFA-B2168127FF8C}"/>
                  </a:ext>
                </a:extLst>
              </p:cNvPr>
              <p:cNvSpPr/>
              <p:nvPr/>
            </p:nvSpPr>
            <p:spPr>
              <a:xfrm>
                <a:off x="10769454" y="3642131"/>
                <a:ext cx="1340843" cy="1000125"/>
              </a:xfrm>
              <a:prstGeom prst="flowChartMagneticDisk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dirty="0">
                    <a:solidFill>
                      <a:schemeClr val="bg1"/>
                    </a:solidFill>
                    <a:latin typeface="Quicksand Medium" panose="00000600000000000000" pitchFamily="2" charset="0"/>
                  </a:rPr>
                  <a:t>Template library</a:t>
                </a:r>
                <a:endParaRPr lang="en-US" sz="1200" dirty="0">
                  <a:solidFill>
                    <a:schemeClr val="bg1"/>
                  </a:solidFill>
                  <a:latin typeface="Quicksand Medium" panose="00000600000000000000" pitchFamily="2" charset="0"/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F172F40-7CB3-4588-9C17-207C2FA84F88}"/>
                  </a:ext>
                </a:extLst>
              </p:cNvPr>
              <p:cNvCxnSpPr>
                <a:cxnSpLocks/>
                <a:stCxn id="7" idx="0"/>
                <a:endCxn id="8" idx="2"/>
              </p:cNvCxnSpPr>
              <p:nvPr/>
            </p:nvCxnSpPr>
            <p:spPr>
              <a:xfrm flipV="1">
                <a:off x="8742181" y="1061570"/>
                <a:ext cx="2027273" cy="1435572"/>
              </a:xfrm>
              <a:prstGeom prst="line">
                <a:avLst/>
              </a:prstGeom>
              <a:ln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0F968BA-F886-4D55-8B81-49E69C1011BD}"/>
                  </a:ext>
                </a:extLst>
              </p:cNvPr>
              <p:cNvCxnSpPr>
                <a:cxnSpLocks/>
                <a:stCxn id="7" idx="0"/>
                <a:endCxn id="9" idx="2"/>
              </p:cNvCxnSpPr>
              <p:nvPr/>
            </p:nvCxnSpPr>
            <p:spPr>
              <a:xfrm>
                <a:off x="8742181" y="2497142"/>
                <a:ext cx="2027273" cy="85998"/>
              </a:xfrm>
              <a:prstGeom prst="line">
                <a:avLst/>
              </a:prstGeom>
              <a:ln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DF5BEAE-0176-44C2-8533-2BE559443151}"/>
                  </a:ext>
                </a:extLst>
              </p:cNvPr>
              <p:cNvCxnSpPr>
                <a:cxnSpLocks/>
                <a:stCxn id="7" idx="0"/>
                <a:endCxn id="10" idx="2"/>
              </p:cNvCxnSpPr>
              <p:nvPr/>
            </p:nvCxnSpPr>
            <p:spPr>
              <a:xfrm>
                <a:off x="8742181" y="2497142"/>
                <a:ext cx="2027273" cy="1645052"/>
              </a:xfrm>
              <a:prstGeom prst="line">
                <a:avLst/>
              </a:prstGeom>
              <a:ln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Graphic 13" descr="User">
                <a:extLst>
                  <a:ext uri="{FF2B5EF4-FFF2-40B4-BE49-F238E27FC236}">
                    <a16:creationId xmlns:a16="http://schemas.microsoft.com/office/drawing/2014/main" id="{FD82050F-8F7E-4179-9A38-6FC7293CF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9328" y="2052543"/>
                <a:ext cx="952448" cy="95244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1B0E61-7CD5-44DC-8695-E76104DF415F}"/>
                  </a:ext>
                </a:extLst>
              </p:cNvPr>
              <p:cNvSpPr txBox="1"/>
              <p:nvPr/>
            </p:nvSpPr>
            <p:spPr>
              <a:xfrm>
                <a:off x="251006" y="3493212"/>
                <a:ext cx="15622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400" spc="3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AUTHOR</a:t>
                </a:r>
                <a:endParaRPr lang="en-US" sz="1400" spc="3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2742128-3955-4A6A-80F5-C69E60C89B6D}"/>
                  </a:ext>
                </a:extLst>
              </p:cNvPr>
              <p:cNvSpPr/>
              <p:nvPr/>
            </p:nvSpPr>
            <p:spPr>
              <a:xfrm>
                <a:off x="1775761" y="2065020"/>
                <a:ext cx="2206924" cy="86424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100" dirty="0">
                    <a:solidFill>
                      <a:schemeClr val="bg1"/>
                    </a:solidFill>
                    <a:latin typeface="Quicksand Medium" panose="00000600000000000000" pitchFamily="2" charset="0"/>
                  </a:rPr>
                  <a:t>Authoring Tool</a:t>
                </a:r>
                <a:endParaRPr lang="en-US" sz="1100" dirty="0">
                  <a:solidFill>
                    <a:schemeClr val="bg1"/>
                  </a:solidFill>
                  <a:latin typeface="Quicksand Medium" panose="00000600000000000000" pitchFamily="2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F7F5FFA-5DCB-4035-851F-AA18F8A7A544}"/>
                  </a:ext>
                </a:extLst>
              </p:cNvPr>
              <p:cNvCxnSpPr>
                <a:cxnSpLocks/>
                <a:stCxn id="19" idx="3"/>
                <a:endCxn id="7" idx="2"/>
              </p:cNvCxnSpPr>
              <p:nvPr/>
            </p:nvCxnSpPr>
            <p:spPr>
              <a:xfrm flipV="1">
                <a:off x="3982685" y="2497141"/>
                <a:ext cx="963087" cy="1"/>
              </a:xfrm>
              <a:prstGeom prst="line">
                <a:avLst/>
              </a:prstGeom>
              <a:ln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Graphic 21" descr="Users">
                <a:extLst>
                  <a:ext uri="{FF2B5EF4-FFF2-40B4-BE49-F238E27FC236}">
                    <a16:creationId xmlns:a16="http://schemas.microsoft.com/office/drawing/2014/main" id="{A50CA554-E80B-4156-AAD2-90065E5A4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132699" y="5136488"/>
                <a:ext cx="1410730" cy="141073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280F442-3F4C-47D2-B408-2868CB21742A}"/>
                  </a:ext>
                </a:extLst>
              </p:cNvPr>
              <p:cNvSpPr/>
              <p:nvPr/>
            </p:nvSpPr>
            <p:spPr>
              <a:xfrm>
                <a:off x="5370087" y="3800989"/>
                <a:ext cx="2935958" cy="956043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dirty="0">
                    <a:solidFill>
                      <a:schemeClr val="bg1"/>
                    </a:solidFill>
                    <a:latin typeface="Quicksand Medium" panose="00000600000000000000" pitchFamily="2" charset="0"/>
                  </a:rPr>
                  <a:t>Multi platform access  </a:t>
                </a:r>
              </a:p>
              <a:p>
                <a:pPr algn="ctr"/>
                <a:r>
                  <a:rPr lang="en-IN" sz="1100" dirty="0">
                    <a:solidFill>
                      <a:schemeClr val="bg1"/>
                    </a:solidFill>
                    <a:latin typeface="Quicksand Medium" panose="00000600000000000000" pitchFamily="2" charset="0"/>
                  </a:rPr>
                  <a:t>Pc, phone, tablets, VR/AR/MR glasses</a:t>
                </a:r>
                <a:endParaRPr lang="en-US" sz="1100" dirty="0">
                  <a:solidFill>
                    <a:schemeClr val="bg1"/>
                  </a:solidFill>
                  <a:latin typeface="Quicksand Medium" panose="00000600000000000000" pitchFamily="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5CE1EDA-58E9-4A4F-BA1E-808F5535D85F}"/>
                  </a:ext>
                </a:extLst>
              </p:cNvPr>
              <p:cNvCxnSpPr>
                <a:cxnSpLocks/>
                <a:stCxn id="7" idx="1"/>
                <a:endCxn id="24" idx="0"/>
              </p:cNvCxnSpPr>
              <p:nvPr/>
            </p:nvCxnSpPr>
            <p:spPr>
              <a:xfrm flipH="1">
                <a:off x="6838066" y="3461871"/>
                <a:ext cx="1587" cy="339118"/>
              </a:xfrm>
              <a:prstGeom prst="line">
                <a:avLst/>
              </a:prstGeom>
              <a:ln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4216598-CB19-4097-A6AA-9E87B978E316}"/>
                  </a:ext>
                </a:extLst>
              </p:cNvPr>
              <p:cNvCxnSpPr>
                <a:cxnSpLocks/>
                <a:stCxn id="24" idx="2"/>
                <a:endCxn id="22" idx="0"/>
              </p:cNvCxnSpPr>
              <p:nvPr/>
            </p:nvCxnSpPr>
            <p:spPr>
              <a:xfrm flipH="1">
                <a:off x="6838065" y="4757032"/>
                <a:ext cx="1" cy="379457"/>
              </a:xfrm>
              <a:prstGeom prst="line">
                <a:avLst/>
              </a:prstGeom>
              <a:ln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74194C-113B-45E1-A2DE-A898383881D2}"/>
              </a:ext>
            </a:extLst>
          </p:cNvPr>
          <p:cNvSpPr txBox="1"/>
          <p:nvPr/>
        </p:nvSpPr>
        <p:spPr>
          <a:xfrm>
            <a:off x="0" y="651910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400" spc="600" dirty="0">
                <a:solidFill>
                  <a:schemeClr val="bg1"/>
                </a:solidFill>
                <a:latin typeface="Agency FB" panose="020B0503020202020204" pitchFamily="34" charset="0"/>
              </a:rPr>
              <a:t>WWW.XEALISTIC.COM</a:t>
            </a:r>
            <a:endParaRPr lang="en-US" sz="1400" spc="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62E99E-D3C5-4E71-A056-92459CC535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7545"/>
          <a:stretch/>
        </p:blipFill>
        <p:spPr>
          <a:xfrm>
            <a:off x="11564769" y="113933"/>
            <a:ext cx="446361" cy="523376"/>
          </a:xfrm>
          <a:prstGeom prst="rect">
            <a:avLst/>
          </a:prstGeom>
        </p:spPr>
      </p:pic>
      <p:sp>
        <p:nvSpPr>
          <p:cNvPr id="45" name="Google Shape;87;p1">
            <a:extLst>
              <a:ext uri="{FF2B5EF4-FFF2-40B4-BE49-F238E27FC236}">
                <a16:creationId xmlns:a16="http://schemas.microsoft.com/office/drawing/2014/main" id="{47CCED92-594E-432B-9506-ED39BA99ADC7}"/>
              </a:ext>
            </a:extLst>
          </p:cNvPr>
          <p:cNvSpPr txBox="1"/>
          <p:nvPr/>
        </p:nvSpPr>
        <p:spPr>
          <a:xfrm>
            <a:off x="4710404" y="6512981"/>
            <a:ext cx="277119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Quire Sans Light" panose="020B0604020202020204" pitchFamily="34" charset="0"/>
                <a:sym typeface="Arial"/>
              </a:rPr>
              <a:t>www.xealistic.com</a:t>
            </a:r>
            <a:endParaRPr sz="2400" dirty="0">
              <a:solidFill>
                <a:prstClr val="black">
                  <a:lumMod val="50000"/>
                  <a:lumOff val="50000"/>
                </a:prstClr>
              </a:solidFill>
              <a:latin typeface="Quire Sans Light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E960658-DE28-460D-9778-F70D0FECBDDA}"/>
              </a:ext>
            </a:extLst>
          </p:cNvPr>
          <p:cNvCxnSpPr>
            <a:cxnSpLocks/>
          </p:cNvCxnSpPr>
          <p:nvPr/>
        </p:nvCxnSpPr>
        <p:spPr>
          <a:xfrm>
            <a:off x="377737" y="837837"/>
            <a:ext cx="583967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742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3694</TotalTime>
  <Words>655</Words>
  <Application>Microsoft Office PowerPoint</Application>
  <PresentationFormat>Widescreen</PresentationFormat>
  <Paragraphs>150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Agency FB</vt:lpstr>
      <vt:lpstr>Aharoni</vt:lpstr>
      <vt:lpstr>Arial</vt:lpstr>
      <vt:lpstr>Arial Black</vt:lpstr>
      <vt:lpstr>Calibri</vt:lpstr>
      <vt:lpstr>Calibri Light</vt:lpstr>
      <vt:lpstr>Quicksand</vt:lpstr>
      <vt:lpstr>Quicksand Light</vt:lpstr>
      <vt:lpstr>Quicksand Medium</vt:lpstr>
      <vt:lpstr>Quire Sans Light</vt:lpstr>
      <vt:lpstr>Ronduit Capitals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Munish Dhiman</dc:creator>
  <cp:lastModifiedBy>Munish Dhiman</cp:lastModifiedBy>
  <cp:revision>28</cp:revision>
  <dcterms:created xsi:type="dcterms:W3CDTF">2021-02-03T10:52:54Z</dcterms:created>
  <dcterms:modified xsi:type="dcterms:W3CDTF">2021-02-22T04:09:22Z</dcterms:modified>
</cp:coreProperties>
</file>